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C723-3ADB-4560-848B-3E87909A50FF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C5E-39EF-4651-9684-381EB1EC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3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C723-3ADB-4560-848B-3E87909A50FF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C5E-39EF-4651-9684-381EB1EC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6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C723-3ADB-4560-848B-3E87909A50FF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C5E-39EF-4651-9684-381EB1EC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2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C723-3ADB-4560-848B-3E87909A50FF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C5E-39EF-4651-9684-381EB1EC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4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C723-3ADB-4560-848B-3E87909A50FF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C5E-39EF-4651-9684-381EB1EC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0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C723-3ADB-4560-848B-3E87909A50FF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C5E-39EF-4651-9684-381EB1EC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9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C723-3ADB-4560-848B-3E87909A50FF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C5E-39EF-4651-9684-381EB1EC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C723-3ADB-4560-848B-3E87909A50FF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C5E-39EF-4651-9684-381EB1EC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4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C723-3ADB-4560-848B-3E87909A50FF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C5E-39EF-4651-9684-381EB1EC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C723-3ADB-4560-848B-3E87909A50FF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C5E-39EF-4651-9684-381EB1EC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C723-3ADB-4560-848B-3E87909A50FF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C5E-39EF-4651-9684-381EB1EC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7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C723-3ADB-4560-848B-3E87909A50FF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CC5E-39EF-4651-9684-381EB1EC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8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6E32A-2AB7-47A9-AD11-560861DF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40321" y="1140320"/>
            <a:ext cx="91386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3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0800BE-49F5-40D7-9125-FD04AD974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677135"/>
            <a:ext cx="59721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5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AD8DF8-C59B-4B8D-8B8B-E3C354AAE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477501"/>
              </p:ext>
            </p:extLst>
          </p:nvPr>
        </p:nvGraphicFramePr>
        <p:xfrm>
          <a:off x="374771" y="416388"/>
          <a:ext cx="6108458" cy="8311224"/>
        </p:xfrm>
        <a:graphic>
          <a:graphicData uri="http://schemas.openxmlformats.org/drawingml/2006/table">
            <a:tbl>
              <a:tblPr/>
              <a:tblGrid>
                <a:gridCol w="884104">
                  <a:extLst>
                    <a:ext uri="{9D8B030D-6E8A-4147-A177-3AD203B41FA5}">
                      <a16:colId xmlns:a16="http://schemas.microsoft.com/office/drawing/2014/main" val="3285103573"/>
                    </a:ext>
                  </a:extLst>
                </a:gridCol>
                <a:gridCol w="561860">
                  <a:extLst>
                    <a:ext uri="{9D8B030D-6E8A-4147-A177-3AD203B41FA5}">
                      <a16:colId xmlns:a16="http://schemas.microsoft.com/office/drawing/2014/main" val="3142843768"/>
                    </a:ext>
                  </a:extLst>
                </a:gridCol>
                <a:gridCol w="1382223">
                  <a:extLst>
                    <a:ext uri="{9D8B030D-6E8A-4147-A177-3AD203B41FA5}">
                      <a16:colId xmlns:a16="http://schemas.microsoft.com/office/drawing/2014/main" val="3046101784"/>
                    </a:ext>
                  </a:extLst>
                </a:gridCol>
                <a:gridCol w="1112703">
                  <a:extLst>
                    <a:ext uri="{9D8B030D-6E8A-4147-A177-3AD203B41FA5}">
                      <a16:colId xmlns:a16="http://schemas.microsoft.com/office/drawing/2014/main" val="1644765017"/>
                    </a:ext>
                  </a:extLst>
                </a:gridCol>
                <a:gridCol w="594911">
                  <a:extLst>
                    <a:ext uri="{9D8B030D-6E8A-4147-A177-3AD203B41FA5}">
                      <a16:colId xmlns:a16="http://schemas.microsoft.com/office/drawing/2014/main" val="826875639"/>
                    </a:ext>
                  </a:extLst>
                </a:gridCol>
                <a:gridCol w="1572657">
                  <a:extLst>
                    <a:ext uri="{9D8B030D-6E8A-4147-A177-3AD203B41FA5}">
                      <a16:colId xmlns:a16="http://schemas.microsoft.com/office/drawing/2014/main" val="3604150727"/>
                    </a:ext>
                  </a:extLst>
                </a:gridCol>
              </a:tblGrid>
              <a:tr h="77732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latin typeface="Arial" panose="020B0604020202020204" pitchFamily="34" charset="0"/>
                        </a:rPr>
                        <a:t>uF/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latin typeface="Arial" panose="020B0604020202020204" pitchFamily="34" charset="0"/>
                        </a:rPr>
                        <a:t>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latin typeface="Arial" panose="020B0604020202020204" pitchFamily="34" charset="0"/>
                        </a:rPr>
                        <a:t>pF/ MMFD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latin typeface="Arial" panose="020B0604020202020204" pitchFamily="34" charset="0"/>
                        </a:rPr>
                        <a:t>uF</a:t>
                      </a:r>
                      <a:r>
                        <a:rPr lang="en-US" sz="800" b="1" dirty="0">
                          <a:latin typeface="Arial" panose="020B0604020202020204" pitchFamily="34" charset="0"/>
                        </a:rPr>
                        <a:t>/ MFD</a:t>
                      </a:r>
                      <a:endParaRPr lang="en-US" sz="800" dirty="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latin typeface="Arial" panose="020B0604020202020204" pitchFamily="34" charset="0"/>
                        </a:rPr>
                        <a:t>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Arial" panose="020B0604020202020204" pitchFamily="34" charset="0"/>
                        </a:rPr>
                        <a:t>pF/ MMFD</a:t>
                      </a:r>
                      <a:endParaRPr lang="en-US" sz="800" dirty="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98789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1000nF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1000000pF(MMFD)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0.001uF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1000pF(MMFD)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297155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0.82uF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820nF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820000pF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</a:rPr>
                        <a:t>0.00082uF / MFD</a:t>
                      </a:r>
                      <a:endParaRPr lang="en-US" sz="800" dirty="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0.82nF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820pF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082832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800nF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800000pF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0.8nF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304993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700nF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700000pF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0.7nF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700pF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956212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0.68uF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680nF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680000pF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0.00068uF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0.68nF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680pF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907514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0.6uF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600nF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600000pF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0.0006uF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0.6nF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07557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0.56uF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560nF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560000pF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0.00056uF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0.56nF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560pF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889809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</a:rPr>
                        <a:t>500nF</a:t>
                      </a:r>
                      <a:endParaRPr lang="en-US" sz="800" dirty="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500000pF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0.5nF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596589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0.47uF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470nF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470000pF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0.00047uF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0.47nF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470pF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077432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0.4uF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400nF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400000pF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0.0004uF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0.4nF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498319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0.39uF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390nF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390000pF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0.00039uF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0.39nF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390pF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805823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0.33uF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330nF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330000pF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0.00033uF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0.33nF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330pF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778584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0.3uF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300nF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300000pF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0.0003uF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0.3nF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635325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0.27uF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270nF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270000pF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0.00027uF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0.27nF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270pF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076894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0.25uF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250nF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250000pF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</a:rPr>
                        <a:t>0.00025uF / MFD</a:t>
                      </a:r>
                      <a:endParaRPr lang="en-US" sz="800" dirty="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0.25nF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250pF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953095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0.22uF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220nF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220000pF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0.00022uF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0.22nF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220pF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141503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200nF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200000pF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533691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0.18uF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180nF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</a:rPr>
                        <a:t>180000pF (MMFD)</a:t>
                      </a:r>
                      <a:endParaRPr lang="en-US" sz="800" dirty="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0.00018uF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0.18nF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180pF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83205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0.15uF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150nF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150000pF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0.00015uF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0.15nF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150pF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261143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0.12uF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120nF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120000pF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0.00012uF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0.12nF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120pF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125895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0.1uF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100nF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100000pF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0.0001uF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0.1nF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510500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0.082uF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82000pF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0.000082uF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0.082nF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82pF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463780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0.08nF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102149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70nF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70000pF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0.07nF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70pF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755718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0.068uF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68nF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68000pF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0.000068uF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0.068nF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68pF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603089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0.06uF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0.00006uF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0.06nF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266512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0.056uF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56nF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56000pF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0.000056uF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0.056nF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56pF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73797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0.05nF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389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0.047uF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47nF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47000pF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0.000047uF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0.047nF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47pF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096611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0.04uF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0.00004uF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0.04nF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183234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0.039uF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39nF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39000pF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0.000039uF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0.039nF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39pF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001497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0.033uF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33nF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33000pF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0.000033uF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0.033nF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33pF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597365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0.03uF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0.00003uF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0.03nF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210568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0.027uF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27nF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27000pF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0.000027uF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0.027nF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27pF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478602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0.025uF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25nF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25000pF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0.000025uF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0.025nF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25pF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46119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0.022uF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22000pF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0.000022uF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0.022nF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22pF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249452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45410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0.018uF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18nF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18000pF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0.000018uF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0.018nF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18pF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486223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0.015uF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15nF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15000pF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0.000015uF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0.015nF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15pF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621638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0.012uF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12000pF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0.000012uF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0.012nF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12pF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690418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0.01uF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10nF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10000pF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0.00001uF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0.01nF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469081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0.0082uF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8.2nF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8200pF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0.0000082uF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0.0082nF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8.2pF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758483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0.008nF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8pF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14142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7nF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7000pF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0.007nF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7pF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629211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0.0068uF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6.8nF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6800pF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0.0000068uF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0.0068nF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6.8pF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923777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0.006uF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0.000006uF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0.006nF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6pF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06907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0.0056uF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5.6nF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5600pF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0.0000056uF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0.0056nF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5.6pF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361412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0.005nF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5pF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127487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0.0047uF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4.7nF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4700pF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0.0000047uF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0.0047nF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4.7pF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480036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0.004uF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0.000004uF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0.004nF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4pF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771216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0.0039uF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3.9nF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3900pF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0.0000039uF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0.0039nF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3.9pF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430749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0.0033uF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3.3nF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3300pF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0.0000033uF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0.0033nF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3.3pF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13272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0.003uF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0.000003uF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0.003nF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3pF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591245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0.0027uF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2.7nF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2700pF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0.0000027uF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0.0027nF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2.7pF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123609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0.0025uF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2.5nF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2500pF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0.0000025uF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0.0025nF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2.5pF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65259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0.0022uF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2.2nF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2200pF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0.0000022uF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0.0022nF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2.2pF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126665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2000pF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2pF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34001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0.0018uF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1.8nF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1800pF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0.0000018uF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0.0018nF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1.8pF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995972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0.0015uF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1.5nF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1500pF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0.0000015uF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0.0015nF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1.5pF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178724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0.0012uF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1.2nF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1200pF (MMFD)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</a:rPr>
                        <a:t>0.0000012uF / MFD</a:t>
                      </a:r>
                      <a:endParaRPr lang="en-US" sz="80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</a:rPr>
                        <a:t>0.0012nF</a:t>
                      </a:r>
                      <a:endParaRPr lang="en-US" sz="800" dirty="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</a:rPr>
                        <a:t>1.2pF (MMFD)</a:t>
                      </a:r>
                      <a:endParaRPr lang="en-US" sz="800" dirty="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258259"/>
                  </a:ext>
                </a:extLst>
              </a:tr>
              <a:tr h="10953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</a:rPr>
                        <a:t>0.001uF / MFD</a:t>
                      </a:r>
                      <a:endParaRPr lang="en-US" sz="800" dirty="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</a:rPr>
                        <a:t>1nF</a:t>
                      </a:r>
                      <a:endParaRPr lang="en-US" sz="800" dirty="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</a:rPr>
                        <a:t>1000pF (MMFD)</a:t>
                      </a:r>
                      <a:endParaRPr lang="en-US" sz="800" dirty="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</a:rPr>
                        <a:t>0.000001uF / MFD</a:t>
                      </a:r>
                      <a:endParaRPr lang="en-US" sz="800" dirty="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</a:rPr>
                        <a:t>0.001nF</a:t>
                      </a:r>
                      <a:endParaRPr lang="en-US" sz="800" dirty="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</a:rPr>
                        <a:t>1pF (MMFD)</a:t>
                      </a:r>
                      <a:endParaRPr lang="en-US" sz="800" dirty="0"/>
                    </a:p>
                  </a:txBody>
                  <a:tcPr marL="12132" marR="12132" marT="6066" marB="6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422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136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990</Words>
  <Application>Microsoft Office PowerPoint</Application>
  <PresentationFormat>On-screen Show (4:3)</PresentationFormat>
  <Paragraphs>372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Davies</dc:creator>
  <cp:lastModifiedBy>Bill Davies</cp:lastModifiedBy>
  <cp:revision>3</cp:revision>
  <dcterms:created xsi:type="dcterms:W3CDTF">2019-07-06T20:05:19Z</dcterms:created>
  <dcterms:modified xsi:type="dcterms:W3CDTF">2019-07-07T02:04:31Z</dcterms:modified>
</cp:coreProperties>
</file>