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59" r:id="rId5"/>
    <p:sldId id="262" r:id="rId6"/>
    <p:sldId id="263" r:id="rId7"/>
    <p:sldId id="264" r:id="rId8"/>
    <p:sldId id="268" r:id="rId9"/>
    <p:sldId id="267" r:id="rId10"/>
    <p:sldId id="266" r:id="rId11"/>
    <p:sldId id="269" r:id="rId12"/>
    <p:sldId id="271" r:id="rId13"/>
    <p:sldId id="272" r:id="rId14"/>
    <p:sldId id="270" r:id="rId15"/>
    <p:sldId id="27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8DC0D1-AB0E-459A-838C-EDC4529F6025}">
          <p14:sldIdLst>
            <p14:sldId id="256"/>
          </p14:sldIdLst>
        </p14:section>
        <p14:section name="CMT12 Location" id="{70623AD9-CD05-4B5D-9DA4-A1DB12CA8457}">
          <p14:sldIdLst>
            <p14:sldId id="257"/>
            <p14:sldId id="260"/>
            <p14:sldId id="259"/>
            <p14:sldId id="262"/>
            <p14:sldId id="263"/>
          </p14:sldIdLst>
        </p14:section>
        <p14:section name="Nets" id="{B3F8261E-5280-47F1-B170-29D5A33631C8}">
          <p14:sldIdLst>
            <p14:sldId id="264"/>
            <p14:sldId id="268"/>
            <p14:sldId id="267"/>
            <p14:sldId id="266"/>
            <p14:sldId id="269"/>
            <p14:sldId id="271"/>
            <p14:sldId id="272"/>
          </p14:sldIdLst>
        </p14:section>
        <p14:section name="Be prepared" id="{171A2F2C-9CA7-4D1A-943E-7892FCC4A4DB}">
          <p14:sldIdLst>
            <p14:sldId id="270"/>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8" d="100"/>
          <a:sy n="98" d="100"/>
        </p:scale>
        <p:origin x="10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E057B5-FA19-4961-B076-90FB92A568D3}"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41340-2F7F-4ED6-A552-5E8D88441AF3}"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452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8AE057B5-FA19-4961-B076-90FB92A568D3}" type="datetimeFigureOut">
              <a:rPr lang="en-US" smtClean="0"/>
              <a:t>9/21/2022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3439299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057B5-FA19-4961-B076-90FB92A568D3}"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1963698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057B5-FA19-4961-B076-90FB92A568D3}"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41340-2F7F-4ED6-A552-5E8D88441AF3}"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26028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057B5-FA19-4961-B076-90FB92A568D3}"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350647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057B5-FA19-4961-B076-90FB92A568D3}"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41340-2F7F-4ED6-A552-5E8D88441AF3}"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79874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057B5-FA19-4961-B076-90FB92A568D3}"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792891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057B5-FA19-4961-B076-90FB92A568D3}"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699176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057B5-FA19-4961-B076-90FB92A568D3}"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3513692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E057B5-FA19-4961-B076-90FB92A568D3}"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3697984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E057B5-FA19-4961-B076-90FB92A568D3}"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70664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E057B5-FA19-4961-B076-90FB92A568D3}"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4079326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E057B5-FA19-4961-B076-90FB92A568D3}"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2510970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E057B5-FA19-4961-B076-90FB92A568D3}" type="datetimeFigureOut">
              <a:rPr lang="en-US" smtClean="0"/>
              <a:t>9/21/2022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2949240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057B5-FA19-4961-B076-90FB92A568D3}" type="datetimeFigureOut">
              <a:rPr lang="en-US" smtClean="0"/>
              <a:t>9/21/2022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2239713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E057B5-FA19-4961-B076-90FB92A568D3}"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377395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E057B5-FA19-4961-B076-90FB92A568D3}"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41340-2F7F-4ED6-A552-5E8D88441AF3}" type="slidenum">
              <a:rPr lang="en-US" smtClean="0"/>
              <a:t>‹#›</a:t>
            </a:fld>
            <a:endParaRPr lang="en-US"/>
          </a:p>
        </p:txBody>
      </p:sp>
    </p:spTree>
    <p:extLst>
      <p:ext uri="{BB962C8B-B14F-4D97-AF65-F5344CB8AC3E}">
        <p14:creationId xmlns:p14="http://schemas.microsoft.com/office/powerpoint/2010/main" val="239170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AE057B5-FA19-4961-B076-90FB92A568D3}" type="datetimeFigureOut">
              <a:rPr lang="en-US" smtClean="0"/>
              <a:t>9/21/2022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3541340-2F7F-4ED6-A552-5E8D88441AF3}" type="slidenum">
              <a:rPr lang="en-US" smtClean="0"/>
              <a:t>‹#›</a:t>
            </a:fld>
            <a:endParaRPr lang="en-US"/>
          </a:p>
        </p:txBody>
      </p:sp>
    </p:spTree>
    <p:extLst>
      <p:ext uri="{BB962C8B-B14F-4D97-AF65-F5344CB8AC3E}">
        <p14:creationId xmlns:p14="http://schemas.microsoft.com/office/powerpoint/2010/main" val="38366470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goo.gl/maps/pCMarADNRxo43ZKj7"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4A15-C3AA-46E0-B153-C3BFDABF94FD}"/>
              </a:ext>
            </a:extLst>
          </p:cNvPr>
          <p:cNvSpPr>
            <a:spLocks noGrp="1"/>
          </p:cNvSpPr>
          <p:nvPr>
            <p:ph type="ctrTitle"/>
          </p:nvPr>
        </p:nvSpPr>
        <p:spPr/>
        <p:txBody>
          <a:bodyPr>
            <a:normAutofit/>
          </a:bodyPr>
          <a:lstStyle/>
          <a:p>
            <a:r>
              <a:rPr lang="en-US" sz="4400" dirty="0"/>
              <a:t>Course Medical TEAM 12</a:t>
            </a:r>
          </a:p>
        </p:txBody>
      </p:sp>
      <p:sp>
        <p:nvSpPr>
          <p:cNvPr id="3" name="Subtitle 2">
            <a:extLst>
              <a:ext uri="{FF2B5EF4-FFF2-40B4-BE49-F238E27FC236}">
                <a16:creationId xmlns:a16="http://schemas.microsoft.com/office/drawing/2014/main" id="{91C7B127-E931-40EA-A9C1-58655A4BA82A}"/>
              </a:ext>
            </a:extLst>
          </p:cNvPr>
          <p:cNvSpPr>
            <a:spLocks noGrp="1"/>
          </p:cNvSpPr>
          <p:nvPr>
            <p:ph type="subTitle" idx="1"/>
          </p:nvPr>
        </p:nvSpPr>
        <p:spPr/>
        <p:txBody>
          <a:bodyPr/>
          <a:lstStyle/>
          <a:p>
            <a:r>
              <a:rPr lang="en-US" dirty="0"/>
              <a:t>Location: Jackson Blvd. between Damen</a:t>
            </a:r>
          </a:p>
          <a:p>
            <a:r>
              <a:rPr lang="en-US" dirty="0"/>
              <a:t>Ave. and Ogden Ave.</a:t>
            </a:r>
          </a:p>
          <a:p>
            <a:r>
              <a:rPr lang="en-US" dirty="0"/>
              <a:t>Mile 15.7</a:t>
            </a:r>
          </a:p>
        </p:txBody>
      </p:sp>
      <p:sp>
        <p:nvSpPr>
          <p:cNvPr id="4" name="TextBox 3">
            <a:extLst>
              <a:ext uri="{FF2B5EF4-FFF2-40B4-BE49-F238E27FC236}">
                <a16:creationId xmlns:a16="http://schemas.microsoft.com/office/drawing/2014/main" id="{8574E4E1-58C8-6B7F-E2F4-BE578698100A}"/>
              </a:ext>
            </a:extLst>
          </p:cNvPr>
          <p:cNvSpPr txBox="1"/>
          <p:nvPr/>
        </p:nvSpPr>
        <p:spPr>
          <a:xfrm>
            <a:off x="8579796" y="6172201"/>
            <a:ext cx="3366627" cy="584775"/>
          </a:xfrm>
          <a:prstGeom prst="rect">
            <a:avLst/>
          </a:prstGeom>
          <a:noFill/>
        </p:spPr>
        <p:txBody>
          <a:bodyPr wrap="none" rtlCol="0">
            <a:spAutoFit/>
          </a:bodyPr>
          <a:lstStyle/>
          <a:p>
            <a:r>
              <a:rPr lang="en-US" sz="3200" dirty="0"/>
              <a:t>October 9, 2022</a:t>
            </a:r>
          </a:p>
        </p:txBody>
      </p:sp>
      <p:sp>
        <p:nvSpPr>
          <p:cNvPr id="5" name="Rectangle 4">
            <a:extLst>
              <a:ext uri="{FF2B5EF4-FFF2-40B4-BE49-F238E27FC236}">
                <a16:creationId xmlns:a16="http://schemas.microsoft.com/office/drawing/2014/main" id="{64F5134C-BD27-E54C-0A98-C3A1B66E412D}"/>
              </a:ext>
            </a:extLst>
          </p:cNvPr>
          <p:cNvSpPr/>
          <p:nvPr/>
        </p:nvSpPr>
        <p:spPr>
          <a:xfrm>
            <a:off x="3793879" y="605135"/>
            <a:ext cx="388439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tx1">
                      <a:lumMod val="65000"/>
                    </a:schemeClr>
                  </a:outerShdw>
                </a:effectLst>
              </a:rPr>
              <a:t>Preliminary</a:t>
            </a:r>
          </a:p>
        </p:txBody>
      </p:sp>
    </p:spTree>
    <p:extLst>
      <p:ext uri="{BB962C8B-B14F-4D97-AF65-F5344CB8AC3E}">
        <p14:creationId xmlns:p14="http://schemas.microsoft.com/office/powerpoint/2010/main" val="535516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D5EB-0FA1-41E5-A558-B6C80A96B220}"/>
              </a:ext>
            </a:extLst>
          </p:cNvPr>
          <p:cNvSpPr>
            <a:spLocks noGrp="1"/>
          </p:cNvSpPr>
          <p:nvPr>
            <p:ph type="title"/>
          </p:nvPr>
        </p:nvSpPr>
        <p:spPr/>
        <p:txBody>
          <a:bodyPr/>
          <a:lstStyle/>
          <a:p>
            <a:r>
              <a:rPr lang="en-US" dirty="0"/>
              <a:t>Logistics Net</a:t>
            </a:r>
          </a:p>
        </p:txBody>
      </p:sp>
      <p:sp>
        <p:nvSpPr>
          <p:cNvPr id="3" name="TextBox 2">
            <a:extLst>
              <a:ext uri="{FF2B5EF4-FFF2-40B4-BE49-F238E27FC236}">
                <a16:creationId xmlns:a16="http://schemas.microsoft.com/office/drawing/2014/main" id="{68427CBD-5D04-4588-A88C-5A2B170EECF8}"/>
              </a:ext>
            </a:extLst>
          </p:cNvPr>
          <p:cNvSpPr txBox="1"/>
          <p:nvPr/>
        </p:nvSpPr>
        <p:spPr>
          <a:xfrm>
            <a:off x="415636" y="581025"/>
            <a:ext cx="11139055" cy="3416320"/>
          </a:xfrm>
          <a:prstGeom prst="rect">
            <a:avLst/>
          </a:prstGeom>
          <a:noFill/>
        </p:spPr>
        <p:txBody>
          <a:bodyPr wrap="square" rtlCol="0">
            <a:spAutoFit/>
          </a:bodyPr>
          <a:lstStyle/>
          <a:p>
            <a:r>
              <a:rPr lang="en-US" sz="1800" b="1" i="0" u="none" strike="noStrike" baseline="0" dirty="0">
                <a:solidFill>
                  <a:srgbClr val="000000"/>
                </a:solidFill>
                <a:latin typeface="Calibri" panose="020F0502020204030204" pitchFamily="34" charset="0"/>
              </a:rPr>
              <a:t>E. Weather data</a:t>
            </a:r>
            <a:r>
              <a:rPr lang="en-US" sz="1800" b="0" i="0" u="none" strike="noStrike" baseline="0" dirty="0">
                <a:solidFill>
                  <a:srgbClr val="000000"/>
                </a:solidFill>
                <a:latin typeface="Calibri" panose="020F0502020204030204" pitchFamily="34" charset="0"/>
              </a:rPr>
              <a:t>. We will be asking stations on the extreme ends of the course to provide weather data on a schedule to be announced. These are Course Medical Tents 6, 11, 18. </a:t>
            </a:r>
          </a:p>
          <a:p>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F. End of Race Vehicle. </a:t>
            </a:r>
            <a:r>
              <a:rPr lang="en-US" sz="1800" b="0" i="0" u="none" strike="noStrike" baseline="0" dirty="0">
                <a:solidFill>
                  <a:srgbClr val="000000"/>
                </a:solidFill>
                <a:latin typeface="Calibri" panose="020F0502020204030204" pitchFamily="34" charset="0"/>
              </a:rPr>
              <a:t>Please report the time when the event trail car passes your Course Medical Tent. </a:t>
            </a:r>
          </a:p>
          <a:p>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G. Report Medical Team arrival and dismissal</a:t>
            </a:r>
            <a:r>
              <a:rPr lang="en-US" sz="1800" b="0" i="0" u="none" strike="noStrike" baseline="0" dirty="0">
                <a:solidFill>
                  <a:srgbClr val="000000"/>
                </a:solidFill>
                <a:latin typeface="Calibri" panose="020F0502020204030204" pitchFamily="34" charset="0"/>
              </a:rPr>
              <a:t>. In the morning, we may ask you to report when your medical team arrives. After the event, you will not be dismissed until the medical team has been transported. </a:t>
            </a:r>
          </a:p>
          <a:p>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H. Report disposition of the Biohazard Bag. </a:t>
            </a:r>
            <a:r>
              <a:rPr lang="en-US" sz="1800" b="0" i="0" u="none" strike="noStrike" baseline="0" dirty="0">
                <a:solidFill>
                  <a:srgbClr val="000000"/>
                </a:solidFill>
                <a:latin typeface="Calibri" panose="020F0502020204030204" pitchFamily="34" charset="0"/>
              </a:rPr>
              <a:t>Please report that the biohazard bag has been removed from the scene. Report the time it was picked up (It is supposed to leave with the doctors when the Course Medical Tent is closed. Remember: your team does not leave until that bag is gone. If it is left behind, you own it and must return it to Jackson Hospital in Grant Park! </a:t>
            </a:r>
          </a:p>
        </p:txBody>
      </p:sp>
    </p:spTree>
    <p:extLst>
      <p:ext uri="{BB962C8B-B14F-4D97-AF65-F5344CB8AC3E}">
        <p14:creationId xmlns:p14="http://schemas.microsoft.com/office/powerpoint/2010/main" val="4224256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D5EB-0FA1-41E5-A558-B6C80A96B220}"/>
              </a:ext>
            </a:extLst>
          </p:cNvPr>
          <p:cNvSpPr>
            <a:spLocks noGrp="1"/>
          </p:cNvSpPr>
          <p:nvPr>
            <p:ph type="title"/>
          </p:nvPr>
        </p:nvSpPr>
        <p:spPr/>
        <p:txBody>
          <a:bodyPr/>
          <a:lstStyle/>
          <a:p>
            <a:r>
              <a:rPr lang="en-US" dirty="0"/>
              <a:t>Logistics Net -  break tags</a:t>
            </a:r>
          </a:p>
        </p:txBody>
      </p:sp>
      <p:sp>
        <p:nvSpPr>
          <p:cNvPr id="3" name="TextBox 2">
            <a:extLst>
              <a:ext uri="{FF2B5EF4-FFF2-40B4-BE49-F238E27FC236}">
                <a16:creationId xmlns:a16="http://schemas.microsoft.com/office/drawing/2014/main" id="{68427CBD-5D04-4588-A88C-5A2B170EECF8}"/>
              </a:ext>
            </a:extLst>
          </p:cNvPr>
          <p:cNvSpPr txBox="1"/>
          <p:nvPr/>
        </p:nvSpPr>
        <p:spPr>
          <a:xfrm>
            <a:off x="368733" y="333375"/>
            <a:ext cx="11139055" cy="4708981"/>
          </a:xfrm>
          <a:prstGeom prst="rect">
            <a:avLst/>
          </a:prstGeom>
          <a:noFill/>
        </p:spPr>
        <p:txBody>
          <a:bodyPr wrap="square" rtlCol="0">
            <a:spAutoFit/>
          </a:bodyPr>
          <a:lstStyle/>
          <a:p>
            <a:r>
              <a:rPr lang="en-US" sz="1800" b="1" i="1" u="none" strike="noStrike" baseline="0" dirty="0">
                <a:solidFill>
                  <a:srgbClr val="000000"/>
                </a:solidFill>
                <a:latin typeface="Calibri" panose="020F0502020204030204" pitchFamily="34" charset="0"/>
              </a:rPr>
              <a:t>Break Tags - </a:t>
            </a:r>
            <a:r>
              <a:rPr lang="en-US" sz="1800" b="0" i="0" u="none" strike="noStrike" baseline="0" dirty="0">
                <a:solidFill>
                  <a:srgbClr val="000000"/>
                </a:solidFill>
                <a:latin typeface="Calibri" panose="020F0502020204030204" pitchFamily="34" charset="0"/>
              </a:rPr>
              <a:t>Quick ways to get the attention of the other station without much conversation…simply say:</a:t>
            </a:r>
          </a:p>
          <a:p>
            <a:r>
              <a:rPr lang="en-US" sz="1800" b="0" i="0" u="none" strike="noStrike" baseline="0" dirty="0">
                <a:solidFill>
                  <a:srgbClr val="000000"/>
                </a:solidFill>
                <a:latin typeface="Calibri" panose="020F0502020204030204" pitchFamily="34" charset="0"/>
              </a:rPr>
              <a:t> </a:t>
            </a:r>
          </a:p>
          <a:p>
            <a:pPr>
              <a:spcAft>
                <a:spcPts val="600"/>
              </a:spcAft>
            </a:pPr>
            <a:r>
              <a:rPr lang="en-US" sz="1800" b="1" i="0" u="none" strike="noStrike" baseline="0" dirty="0">
                <a:solidFill>
                  <a:srgbClr val="000000"/>
                </a:solidFill>
                <a:latin typeface="Calibri" panose="020F0502020204030204" pitchFamily="34" charset="0"/>
              </a:rPr>
              <a:t>Answer</a:t>
            </a:r>
            <a:r>
              <a:rPr lang="en-US" sz="1800" b="0" i="0" u="none" strike="noStrike" baseline="0" dirty="0">
                <a:solidFill>
                  <a:srgbClr val="000000"/>
                </a:solidFill>
                <a:latin typeface="Calibri" panose="020F0502020204030204" pitchFamily="34" charset="0"/>
              </a:rPr>
              <a:t>: To be used when you have the definitive answer to a question currently being discussed on the air. </a:t>
            </a:r>
          </a:p>
          <a:p>
            <a:pPr>
              <a:spcAft>
                <a:spcPts val="600"/>
              </a:spcAft>
            </a:pPr>
            <a:r>
              <a:rPr lang="en-US" sz="1800" b="1" i="0" u="none" strike="noStrike" baseline="0" dirty="0">
                <a:solidFill>
                  <a:srgbClr val="000000"/>
                </a:solidFill>
                <a:latin typeface="Calibri" panose="020F0502020204030204" pitchFamily="34" charset="0"/>
              </a:rPr>
              <a:t>Question</a:t>
            </a:r>
            <a:r>
              <a:rPr lang="en-US" sz="1800" b="0" i="0" u="none" strike="noStrike" baseline="0" dirty="0">
                <a:solidFill>
                  <a:srgbClr val="000000"/>
                </a:solidFill>
                <a:latin typeface="Calibri" panose="020F0502020204030204" pitchFamily="34" charset="0"/>
              </a:rPr>
              <a:t>: To be used when the answer to a question can't wait; for example, when the mayor is standing next to you and requesting you to get information using your radio. </a:t>
            </a:r>
          </a:p>
          <a:p>
            <a:pPr>
              <a:spcAft>
                <a:spcPts val="600"/>
              </a:spcAft>
            </a:pPr>
            <a:r>
              <a:rPr lang="en-US" sz="1800" b="0" i="0" u="none" strike="noStrike" baseline="0" dirty="0">
                <a:solidFill>
                  <a:srgbClr val="000000"/>
                </a:solidFill>
                <a:latin typeface="Calibri" panose="020F0502020204030204" pitchFamily="34" charset="0"/>
              </a:rPr>
              <a:t>I</a:t>
            </a:r>
            <a:r>
              <a:rPr lang="en-US" sz="1800" b="1" i="0" u="none" strike="noStrike" baseline="0" dirty="0">
                <a:solidFill>
                  <a:srgbClr val="000000"/>
                </a:solidFill>
                <a:latin typeface="Calibri" panose="020F0502020204030204" pitchFamily="34" charset="0"/>
              </a:rPr>
              <a:t>nfo</a:t>
            </a:r>
            <a:r>
              <a:rPr lang="en-US" sz="1800" b="0" i="0" u="none" strike="noStrike" baseline="0" dirty="0">
                <a:solidFill>
                  <a:srgbClr val="000000"/>
                </a:solidFill>
                <a:latin typeface="Calibri" panose="020F0502020204030204" pitchFamily="34" charset="0"/>
              </a:rPr>
              <a:t>: To be used when information needs to be transmitted rapidly but is not related to what is being said on the air; for example, if an event that net control needs to know about is going to happen in the next few seconds or if waiting for the end of an exchange will negate the value of the information. </a:t>
            </a:r>
          </a:p>
          <a:p>
            <a:pPr>
              <a:spcAft>
                <a:spcPts val="600"/>
              </a:spcAft>
            </a:pPr>
            <a:r>
              <a:rPr lang="en-US" sz="1800" b="1" i="0" u="none" strike="noStrike" baseline="0" dirty="0">
                <a:solidFill>
                  <a:srgbClr val="000000"/>
                </a:solidFill>
                <a:latin typeface="Calibri" panose="020F0502020204030204" pitchFamily="34" charset="0"/>
              </a:rPr>
              <a:t>Priority</a:t>
            </a:r>
            <a:r>
              <a:rPr lang="en-US" sz="1800" b="0" i="0" u="none" strike="noStrike" baseline="0" dirty="0">
                <a:solidFill>
                  <a:srgbClr val="000000"/>
                </a:solidFill>
                <a:latin typeface="Calibri" panose="020F0502020204030204" pitchFamily="34" charset="0"/>
              </a:rPr>
              <a:t>: To be used to report an important but not life-threatening situation such as a fender bender that just happened. </a:t>
            </a:r>
          </a:p>
          <a:p>
            <a:pPr>
              <a:spcAft>
                <a:spcPts val="600"/>
              </a:spcAft>
            </a:pPr>
            <a:r>
              <a:rPr lang="en-US" sz="1800" b="1" i="0" u="none" strike="noStrike" baseline="0" dirty="0">
                <a:solidFill>
                  <a:srgbClr val="000000"/>
                </a:solidFill>
                <a:latin typeface="Calibri" panose="020F0502020204030204" pitchFamily="34" charset="0"/>
              </a:rPr>
              <a:t>Medical</a:t>
            </a:r>
            <a:r>
              <a:rPr lang="en-US" sz="1800" b="0" i="0" u="none" strike="noStrike" baseline="0" dirty="0">
                <a:solidFill>
                  <a:srgbClr val="000000"/>
                </a:solidFill>
                <a:latin typeface="Calibri" panose="020F0502020204030204" pitchFamily="34" charset="0"/>
              </a:rPr>
              <a:t>: To be used to report a minor medical incident that affects the operator in some way; for example, having to leave his/her post for a few minutes to walk someone with a minor cut over to a med tent. </a:t>
            </a:r>
          </a:p>
          <a:p>
            <a:pPr>
              <a:spcAft>
                <a:spcPts val="600"/>
              </a:spcAft>
            </a:pPr>
            <a:r>
              <a:rPr lang="en-US" sz="1800" b="1" i="0" u="none" strike="noStrike" baseline="0" dirty="0">
                <a:solidFill>
                  <a:srgbClr val="000000"/>
                </a:solidFill>
                <a:latin typeface="Calibri" panose="020F0502020204030204" pitchFamily="34" charset="0"/>
              </a:rPr>
              <a:t>Emergency</a:t>
            </a:r>
            <a:r>
              <a:rPr lang="en-US" sz="1800" b="0" i="0" u="none" strike="noStrike" baseline="0" dirty="0">
                <a:solidFill>
                  <a:srgbClr val="000000"/>
                </a:solidFill>
                <a:latin typeface="Calibri" panose="020F0502020204030204" pitchFamily="34" charset="0"/>
              </a:rPr>
              <a:t>: Only to be used to report an ongoing life or property threatening or damaging incident. </a:t>
            </a:r>
          </a:p>
          <a:p>
            <a:pPr>
              <a:spcAft>
                <a:spcPts val="600"/>
              </a:spcAft>
            </a:pPr>
            <a:r>
              <a:rPr lang="en-US" sz="1800" b="1" i="0" u="none" strike="noStrike" baseline="0" dirty="0">
                <a:solidFill>
                  <a:schemeClr val="bg1"/>
                </a:solidFill>
                <a:latin typeface="Calibri" panose="020F0502020204030204" pitchFamily="34" charset="0"/>
              </a:rPr>
              <a:t>Break Med 12</a:t>
            </a:r>
            <a:r>
              <a:rPr lang="en-US" sz="1800" b="0" i="0" u="none" strike="noStrike" baseline="0" dirty="0">
                <a:solidFill>
                  <a:schemeClr val="bg1"/>
                </a:solidFill>
                <a:latin typeface="Calibri" panose="020F0502020204030204" pitchFamily="34" charset="0"/>
              </a:rPr>
              <a:t>: An indication that the operator has traffic that can wait and does not require the cessation of the ongoing exchange. This tag has an expectation to be put on hold and in queue for transmission. </a:t>
            </a:r>
          </a:p>
        </p:txBody>
      </p:sp>
    </p:spTree>
    <p:extLst>
      <p:ext uri="{BB962C8B-B14F-4D97-AF65-F5344CB8AC3E}">
        <p14:creationId xmlns:p14="http://schemas.microsoft.com/office/powerpoint/2010/main" val="2182520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D5EB-0FA1-41E5-A558-B6C80A96B220}"/>
              </a:ext>
            </a:extLst>
          </p:cNvPr>
          <p:cNvSpPr>
            <a:spLocks noGrp="1"/>
          </p:cNvSpPr>
          <p:nvPr>
            <p:ph type="title"/>
          </p:nvPr>
        </p:nvSpPr>
        <p:spPr/>
        <p:txBody>
          <a:bodyPr/>
          <a:lstStyle/>
          <a:p>
            <a:r>
              <a:rPr lang="en-US" dirty="0"/>
              <a:t>Logistics Net - Pace</a:t>
            </a:r>
          </a:p>
        </p:txBody>
      </p:sp>
      <p:sp>
        <p:nvSpPr>
          <p:cNvPr id="3" name="TextBox 2">
            <a:extLst>
              <a:ext uri="{FF2B5EF4-FFF2-40B4-BE49-F238E27FC236}">
                <a16:creationId xmlns:a16="http://schemas.microsoft.com/office/drawing/2014/main" id="{68427CBD-5D04-4588-A88C-5A2B170EECF8}"/>
              </a:ext>
            </a:extLst>
          </p:cNvPr>
          <p:cNvSpPr txBox="1"/>
          <p:nvPr/>
        </p:nvSpPr>
        <p:spPr>
          <a:xfrm>
            <a:off x="368733" y="333375"/>
            <a:ext cx="11139055" cy="3416320"/>
          </a:xfrm>
          <a:prstGeom prst="rect">
            <a:avLst/>
          </a:prstGeom>
          <a:noFill/>
        </p:spPr>
        <p:txBody>
          <a:bodyPr wrap="square" rtlCol="0">
            <a:spAutoFit/>
          </a:bodyPr>
          <a:lstStyle/>
          <a:p>
            <a:r>
              <a:rPr lang="en-US" sz="1800" b="1" i="0" u="none" strike="noStrike" baseline="0" dirty="0">
                <a:solidFill>
                  <a:srgbClr val="000000"/>
                </a:solidFill>
                <a:latin typeface="Calibri" panose="020F0502020204030204" pitchFamily="34" charset="0"/>
              </a:rPr>
              <a:t>PACE </a:t>
            </a:r>
            <a:r>
              <a:rPr lang="en-US" sz="1800" b="0" i="0" u="none" strike="noStrike" baseline="0" dirty="0">
                <a:solidFill>
                  <a:srgbClr val="000000"/>
                </a:solidFill>
                <a:latin typeface="Calibri" panose="020F0502020204030204" pitchFamily="34" charset="0"/>
              </a:rPr>
              <a:t>– How many people have you treated since the last reporting period? We realize that this information might be in several different places within the Course Medical Tent ... but the hams will give the medical team a 10-minute lead to collect the data. The number we want is: How many patients have been treated SINCE THE LAST REPORTING PERIOD?!</a:t>
            </a:r>
          </a:p>
          <a:p>
            <a:endParaRPr lang="en-US"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NEW: It has been suggested that the hams seek out the paper records and count the sheets since your last report. That is all we want ... the number since your last reporting period. Leave a mark on the form so you know where you left off for the next reporting period. </a:t>
            </a:r>
          </a:p>
          <a:p>
            <a:endParaRPr lang="en-US"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PACE is a fairly straight forward accounting of the number of people that have been treated since the last reporting period (typically every 30 minutes.)</a:t>
            </a:r>
            <a:endParaRPr lang="en-US" sz="1800" b="0" i="0" u="none" strike="noStrike" baseline="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060745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D5EB-0FA1-41E5-A558-B6C80A96B220}"/>
              </a:ext>
            </a:extLst>
          </p:cNvPr>
          <p:cNvSpPr>
            <a:spLocks noGrp="1"/>
          </p:cNvSpPr>
          <p:nvPr>
            <p:ph type="title"/>
          </p:nvPr>
        </p:nvSpPr>
        <p:spPr/>
        <p:txBody>
          <a:bodyPr/>
          <a:lstStyle/>
          <a:p>
            <a:r>
              <a:rPr lang="en-US" dirty="0"/>
              <a:t>Logistics Net - stress</a:t>
            </a:r>
          </a:p>
        </p:txBody>
      </p:sp>
      <p:sp>
        <p:nvSpPr>
          <p:cNvPr id="3" name="TextBox 2">
            <a:extLst>
              <a:ext uri="{FF2B5EF4-FFF2-40B4-BE49-F238E27FC236}">
                <a16:creationId xmlns:a16="http://schemas.microsoft.com/office/drawing/2014/main" id="{68427CBD-5D04-4588-A88C-5A2B170EECF8}"/>
              </a:ext>
            </a:extLst>
          </p:cNvPr>
          <p:cNvSpPr txBox="1"/>
          <p:nvPr/>
        </p:nvSpPr>
        <p:spPr>
          <a:xfrm>
            <a:off x="368733" y="333375"/>
            <a:ext cx="11139055" cy="2031325"/>
          </a:xfrm>
          <a:prstGeom prst="rect">
            <a:avLst/>
          </a:prstGeom>
          <a:noFill/>
        </p:spPr>
        <p:txBody>
          <a:bodyPr wrap="square" rtlCol="0">
            <a:spAutoFit/>
          </a:bodyPr>
          <a:lstStyle/>
          <a:p>
            <a:r>
              <a:rPr lang="en-US" sz="1800" b="1" i="0" u="none" strike="noStrike" baseline="0" dirty="0">
                <a:solidFill>
                  <a:srgbClr val="000000"/>
                </a:solidFill>
                <a:latin typeface="Calibri" panose="020F0502020204030204" pitchFamily="34" charset="0"/>
              </a:rPr>
              <a:t>STRESS - </a:t>
            </a:r>
            <a:r>
              <a:rPr lang="en-US" sz="1800" b="0" i="0" u="none" strike="noStrike" baseline="0" dirty="0">
                <a:solidFill>
                  <a:srgbClr val="000000"/>
                </a:solidFill>
                <a:latin typeface="Calibri" panose="020F0502020204030204" pitchFamily="34" charset="0"/>
              </a:rPr>
              <a:t>For Stress, you will need to ask the doctor or his representative how things are proceeding, use the grading scale below. You might have this form available for him to make his best judgement. (Stress Level based on patients, staff, supplies and support)– this is more complex, and somewhat subjective. This is a number on a scale from 1 to 5 based on the following general conditions:</a:t>
            </a:r>
          </a:p>
          <a:p>
            <a:endParaRPr lang="en-US"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Stress is subjective and will be reported with PACE.  I am expecting guidance to change with the release of the guidebook so stay tuned for more information here.</a:t>
            </a:r>
          </a:p>
        </p:txBody>
      </p:sp>
    </p:spTree>
    <p:extLst>
      <p:ext uri="{BB962C8B-B14F-4D97-AF65-F5344CB8AC3E}">
        <p14:creationId xmlns:p14="http://schemas.microsoft.com/office/powerpoint/2010/main" val="3543979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D5EB-0FA1-41E5-A558-B6C80A96B220}"/>
              </a:ext>
            </a:extLst>
          </p:cNvPr>
          <p:cNvSpPr>
            <a:spLocks noGrp="1"/>
          </p:cNvSpPr>
          <p:nvPr>
            <p:ph type="title"/>
          </p:nvPr>
        </p:nvSpPr>
        <p:spPr/>
        <p:txBody>
          <a:bodyPr/>
          <a:lstStyle/>
          <a:p>
            <a:r>
              <a:rPr lang="en-US" dirty="0"/>
              <a:t>Be prepared</a:t>
            </a:r>
          </a:p>
        </p:txBody>
      </p:sp>
      <p:graphicFrame>
        <p:nvGraphicFramePr>
          <p:cNvPr id="4" name="Table 4">
            <a:extLst>
              <a:ext uri="{FF2B5EF4-FFF2-40B4-BE49-F238E27FC236}">
                <a16:creationId xmlns:a16="http://schemas.microsoft.com/office/drawing/2014/main" id="{9274AEBF-758D-4C7D-A03E-594081860D7F}"/>
              </a:ext>
            </a:extLst>
          </p:cNvPr>
          <p:cNvGraphicFramePr>
            <a:graphicFrameLocks noGrp="1"/>
          </p:cNvGraphicFramePr>
          <p:nvPr>
            <p:extLst>
              <p:ext uri="{D42A27DB-BD31-4B8C-83A1-F6EECF244321}">
                <p14:modId xmlns:p14="http://schemas.microsoft.com/office/powerpoint/2010/main" val="2590686761"/>
              </p:ext>
            </p:extLst>
          </p:nvPr>
        </p:nvGraphicFramePr>
        <p:xfrm>
          <a:off x="541337" y="133350"/>
          <a:ext cx="10288588" cy="4079240"/>
        </p:xfrm>
        <a:graphic>
          <a:graphicData uri="http://schemas.openxmlformats.org/drawingml/2006/table">
            <a:tbl>
              <a:tblPr firstRow="1" bandRow="1">
                <a:tableStyleId>{5C22544A-7EE6-4342-B048-85BDC9FD1C3A}</a:tableStyleId>
              </a:tblPr>
              <a:tblGrid>
                <a:gridCol w="3963988">
                  <a:extLst>
                    <a:ext uri="{9D8B030D-6E8A-4147-A177-3AD203B41FA5}">
                      <a16:colId xmlns:a16="http://schemas.microsoft.com/office/drawing/2014/main" val="1834679655"/>
                    </a:ext>
                  </a:extLst>
                </a:gridCol>
                <a:gridCol w="6324600">
                  <a:extLst>
                    <a:ext uri="{9D8B030D-6E8A-4147-A177-3AD203B41FA5}">
                      <a16:colId xmlns:a16="http://schemas.microsoft.com/office/drawing/2014/main" val="2915845608"/>
                    </a:ext>
                  </a:extLst>
                </a:gridCol>
              </a:tblGrid>
              <a:tr h="370840">
                <a:tc>
                  <a:txBody>
                    <a:bodyPr/>
                    <a:lstStyle/>
                    <a:p>
                      <a:r>
                        <a:rPr lang="en-US" dirty="0"/>
                        <a:t>Item</a:t>
                      </a:r>
                    </a:p>
                  </a:txBody>
                  <a:tcPr/>
                </a:tc>
                <a:tc>
                  <a:txBody>
                    <a:bodyPr/>
                    <a:lstStyle/>
                    <a:p>
                      <a:r>
                        <a:rPr lang="en-US" dirty="0"/>
                        <a:t>Notes</a:t>
                      </a:r>
                    </a:p>
                  </a:txBody>
                  <a:tcPr/>
                </a:tc>
                <a:extLst>
                  <a:ext uri="{0D108BD9-81ED-4DB2-BD59-A6C34878D82A}">
                    <a16:rowId xmlns:a16="http://schemas.microsoft.com/office/drawing/2014/main" val="2362290163"/>
                  </a:ext>
                </a:extLst>
              </a:tr>
              <a:tr h="370840">
                <a:tc>
                  <a:txBody>
                    <a:bodyPr/>
                    <a:lstStyle/>
                    <a:p>
                      <a:r>
                        <a:rPr lang="en-US" sz="1800" i="0" u="none" strike="noStrike" baseline="0" dirty="0">
                          <a:solidFill>
                            <a:schemeClr val="bg1"/>
                          </a:solidFill>
                          <a:latin typeface="Calibri" panose="020F0502020204030204" pitchFamily="34" charset="0"/>
                          <a:cs typeface="Calibri" panose="020F0502020204030204" pitchFamily="34" charset="0"/>
                        </a:rPr>
                        <a:t>HT</a:t>
                      </a:r>
                      <a:endParaRPr lang="en-US"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Programmed with race frequencies</a:t>
                      </a:r>
                    </a:p>
                  </a:txBody>
                  <a:tcPr/>
                </a:tc>
                <a:extLst>
                  <a:ext uri="{0D108BD9-81ED-4DB2-BD59-A6C34878D82A}">
                    <a16:rowId xmlns:a16="http://schemas.microsoft.com/office/drawing/2014/main" val="3383463693"/>
                  </a:ext>
                </a:extLst>
              </a:tr>
              <a:tr h="370840">
                <a:tc>
                  <a:txBody>
                    <a:bodyPr/>
                    <a:lstStyle/>
                    <a:p>
                      <a:r>
                        <a:rPr lang="en-US" sz="1800" i="0" u="none" strike="noStrike" baseline="0" dirty="0">
                          <a:solidFill>
                            <a:schemeClr val="bg1"/>
                          </a:solidFill>
                          <a:latin typeface="Calibri" panose="020F0502020204030204" pitchFamily="34" charset="0"/>
                          <a:cs typeface="Calibri" panose="020F0502020204030204" pitchFamily="34" charset="0"/>
                        </a:rPr>
                        <a:t>Charged batteries, spare batteries for HT</a:t>
                      </a:r>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15317431"/>
                  </a:ext>
                </a:extLst>
              </a:tr>
              <a:tr h="370840">
                <a:tc>
                  <a:txBody>
                    <a:bodyPr/>
                    <a:lstStyle/>
                    <a:p>
                      <a:r>
                        <a:rPr lang="en-US" dirty="0">
                          <a:latin typeface="Calibri" panose="020F0502020204030204" pitchFamily="34" charset="0"/>
                          <a:cs typeface="Calibri" panose="020F0502020204030204" pitchFamily="34" charset="0"/>
                        </a:rPr>
                        <a:t>Chair</a:t>
                      </a:r>
                    </a:p>
                  </a:txBody>
                  <a:tcPr/>
                </a:tc>
                <a:tc>
                  <a:txBody>
                    <a:bodyPr/>
                    <a:lstStyle/>
                    <a:p>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46262932"/>
                  </a:ext>
                </a:extLst>
              </a:tr>
              <a:tr h="370840">
                <a:tc>
                  <a:txBody>
                    <a:bodyPr/>
                    <a:lstStyle/>
                    <a:p>
                      <a:r>
                        <a:rPr lang="en-US" dirty="0">
                          <a:latin typeface="Calibri" panose="020F0502020204030204" pitchFamily="34" charset="0"/>
                          <a:cs typeface="Calibri" panose="020F0502020204030204" pitchFamily="34" charset="0"/>
                        </a:rPr>
                        <a:t>Operator Guidebook</a:t>
                      </a:r>
                    </a:p>
                  </a:txBody>
                  <a:tcPr/>
                </a:tc>
                <a:tc>
                  <a:txBody>
                    <a:bodyPr/>
                    <a:lstStyle/>
                    <a:p>
                      <a:r>
                        <a:rPr lang="en-US" dirty="0">
                          <a:latin typeface="Calibri" panose="020F0502020204030204" pitchFamily="34" charset="0"/>
                          <a:cs typeface="Calibri" panose="020F0502020204030204" pitchFamily="34" charset="0"/>
                        </a:rPr>
                        <a:t>Bill will bring a printed copy</a:t>
                      </a:r>
                    </a:p>
                  </a:txBody>
                  <a:tcPr/>
                </a:tc>
                <a:extLst>
                  <a:ext uri="{0D108BD9-81ED-4DB2-BD59-A6C34878D82A}">
                    <a16:rowId xmlns:a16="http://schemas.microsoft.com/office/drawing/2014/main" val="3112462305"/>
                  </a:ext>
                </a:extLst>
              </a:tr>
              <a:tr h="370840">
                <a:tc>
                  <a:txBody>
                    <a:bodyPr/>
                    <a:lstStyle/>
                    <a:p>
                      <a:r>
                        <a:rPr lang="en-US" dirty="0">
                          <a:latin typeface="Calibri" panose="020F0502020204030204" pitchFamily="34" charset="0"/>
                          <a:cs typeface="Calibri" panose="020F0502020204030204" pitchFamily="34" charset="0"/>
                        </a:rPr>
                        <a:t>Reflective vest</a:t>
                      </a:r>
                    </a:p>
                  </a:txBody>
                  <a:tcPr/>
                </a:tc>
                <a:tc>
                  <a:txBody>
                    <a:bodyPr/>
                    <a:lstStyle/>
                    <a:p>
                      <a:r>
                        <a:rPr lang="en-US" dirty="0">
                          <a:latin typeface="Calibri" panose="020F0502020204030204" pitchFamily="34" charset="0"/>
                          <a:cs typeface="Calibri" panose="020F0502020204030204" pitchFamily="34" charset="0"/>
                        </a:rPr>
                        <a:t>Should be provided but if you have your own I would bring it</a:t>
                      </a:r>
                    </a:p>
                  </a:txBody>
                  <a:tcPr/>
                </a:tc>
                <a:extLst>
                  <a:ext uri="{0D108BD9-81ED-4DB2-BD59-A6C34878D82A}">
                    <a16:rowId xmlns:a16="http://schemas.microsoft.com/office/drawing/2014/main" val="4284524576"/>
                  </a:ext>
                </a:extLst>
              </a:tr>
              <a:tr h="370840">
                <a:tc>
                  <a:txBody>
                    <a:bodyPr/>
                    <a:lstStyle/>
                    <a:p>
                      <a:r>
                        <a:rPr lang="en-US" sz="1800" i="0" u="none" strike="noStrike" baseline="0" dirty="0">
                          <a:solidFill>
                            <a:schemeClr val="bg1"/>
                          </a:solidFill>
                          <a:latin typeface="Calibri" panose="020F0502020204030204" pitchFamily="34" charset="0"/>
                          <a:cs typeface="Calibri" panose="020F0502020204030204" pitchFamily="34" charset="0"/>
                        </a:rPr>
                        <a:t>Flashlights, headlamps, lantern</a:t>
                      </a:r>
                      <a:endParaRPr lang="en-US" dirty="0">
                        <a:latin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cs typeface="Calibri" panose="020F0502020204030204" pitchFamily="34" charset="0"/>
                        </a:rPr>
                        <a:t>Sunrise @ 0700</a:t>
                      </a:r>
                    </a:p>
                  </a:txBody>
                  <a:tcPr/>
                </a:tc>
                <a:extLst>
                  <a:ext uri="{0D108BD9-81ED-4DB2-BD59-A6C34878D82A}">
                    <a16:rowId xmlns:a16="http://schemas.microsoft.com/office/drawing/2014/main" val="4279686581"/>
                  </a:ext>
                </a:extLst>
              </a:tr>
              <a:tr h="370840">
                <a:tc>
                  <a:txBody>
                    <a:bodyPr/>
                    <a:lstStyle/>
                    <a:p>
                      <a:r>
                        <a:rPr lang="en-US" dirty="0">
                          <a:latin typeface="Calibri" panose="020F0502020204030204" pitchFamily="34" charset="0"/>
                          <a:cs typeface="Calibri" panose="020F0502020204030204" pitchFamily="34" charset="0"/>
                        </a:rPr>
                        <a:t>Pens, paper/notebook</a:t>
                      </a:r>
                    </a:p>
                  </a:txBody>
                  <a:tcPr/>
                </a:tc>
                <a:tc>
                  <a:txBody>
                    <a:bodyPr/>
                    <a:lstStyle/>
                    <a:p>
                      <a:r>
                        <a:rPr lang="en-US" dirty="0">
                          <a:latin typeface="Calibri" panose="020F0502020204030204" pitchFamily="34" charset="0"/>
                          <a:cs typeface="Calibri" panose="020F0502020204030204" pitchFamily="34" charset="0"/>
                        </a:rPr>
                        <a:t>For general notetaking</a:t>
                      </a:r>
                    </a:p>
                  </a:txBody>
                  <a:tcPr/>
                </a:tc>
                <a:extLst>
                  <a:ext uri="{0D108BD9-81ED-4DB2-BD59-A6C34878D82A}">
                    <a16:rowId xmlns:a16="http://schemas.microsoft.com/office/drawing/2014/main" val="3235556179"/>
                  </a:ext>
                </a:extLst>
              </a:tr>
              <a:tr h="370840">
                <a:tc>
                  <a:txBody>
                    <a:bodyPr/>
                    <a:lstStyle/>
                    <a:p>
                      <a:r>
                        <a:rPr lang="en-US" dirty="0">
                          <a:latin typeface="Calibri" panose="020F0502020204030204" pitchFamily="34" charset="0"/>
                          <a:cs typeface="Calibri" panose="020F0502020204030204" pitchFamily="34" charset="0"/>
                        </a:rPr>
                        <a:t>Snacks / medication</a:t>
                      </a:r>
                    </a:p>
                  </a:txBody>
                  <a:tcPr/>
                </a:tc>
                <a:tc>
                  <a:txBody>
                    <a:bodyPr/>
                    <a:lstStyle/>
                    <a:p>
                      <a:r>
                        <a:rPr lang="en-US" dirty="0">
                          <a:latin typeface="Calibri" panose="020F0502020204030204" pitchFamily="34" charset="0"/>
                          <a:cs typeface="Calibri" panose="020F0502020204030204" pitchFamily="34" charset="0"/>
                        </a:rPr>
                        <a:t>Food may be provided but don’t count it</a:t>
                      </a:r>
                    </a:p>
                  </a:txBody>
                  <a:tcPr/>
                </a:tc>
                <a:extLst>
                  <a:ext uri="{0D108BD9-81ED-4DB2-BD59-A6C34878D82A}">
                    <a16:rowId xmlns:a16="http://schemas.microsoft.com/office/drawing/2014/main" val="1455359782"/>
                  </a:ext>
                </a:extLst>
              </a:tr>
              <a:tr h="370840">
                <a:tc>
                  <a:txBody>
                    <a:bodyPr/>
                    <a:lstStyle/>
                    <a:p>
                      <a:r>
                        <a:rPr lang="en-US" dirty="0">
                          <a:latin typeface="Calibri" panose="020F0502020204030204" pitchFamily="34" charset="0"/>
                          <a:cs typeface="Calibri" panose="020F0502020204030204" pitchFamily="34" charset="0"/>
                        </a:rPr>
                        <a:t>Multi-tool or small tool set</a:t>
                      </a:r>
                    </a:p>
                  </a:txBody>
                  <a:tcPr/>
                </a:tc>
                <a:tc>
                  <a:txBody>
                    <a:bodyPr/>
                    <a:lstStyle/>
                    <a:p>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25748509"/>
                  </a:ext>
                </a:extLst>
              </a:tr>
              <a:tr h="370840">
                <a:tc>
                  <a:txBody>
                    <a:bodyPr/>
                    <a:lstStyle/>
                    <a:p>
                      <a:r>
                        <a:rPr lang="en-US" dirty="0">
                          <a:latin typeface="Calibri" panose="020F0502020204030204" pitchFamily="34" charset="0"/>
                          <a:cs typeface="Calibri" panose="020F0502020204030204" pitchFamily="34" charset="0"/>
                        </a:rPr>
                        <a:t>Tarps, baggies</a:t>
                      </a:r>
                    </a:p>
                  </a:txBody>
                  <a:tcPr/>
                </a:tc>
                <a:tc>
                  <a:txBody>
                    <a:bodyPr/>
                    <a:lstStyle/>
                    <a:p>
                      <a:r>
                        <a:rPr lang="en-US" dirty="0">
                          <a:latin typeface="Calibri" panose="020F0502020204030204" pitchFamily="34" charset="0"/>
                          <a:cs typeface="Calibri" panose="020F0502020204030204" pitchFamily="34" charset="0"/>
                        </a:rPr>
                        <a:t>In case of rain to protect equipment</a:t>
                      </a:r>
                    </a:p>
                  </a:txBody>
                  <a:tcPr/>
                </a:tc>
                <a:extLst>
                  <a:ext uri="{0D108BD9-81ED-4DB2-BD59-A6C34878D82A}">
                    <a16:rowId xmlns:a16="http://schemas.microsoft.com/office/drawing/2014/main" val="3134269060"/>
                  </a:ext>
                </a:extLst>
              </a:tr>
            </a:tbl>
          </a:graphicData>
        </a:graphic>
      </p:graphicFrame>
      <p:sp>
        <p:nvSpPr>
          <p:cNvPr id="5" name="TextBox 4">
            <a:extLst>
              <a:ext uri="{FF2B5EF4-FFF2-40B4-BE49-F238E27FC236}">
                <a16:creationId xmlns:a16="http://schemas.microsoft.com/office/drawing/2014/main" id="{081A0289-8AB5-4CDB-B899-617F24071D30}"/>
              </a:ext>
            </a:extLst>
          </p:cNvPr>
          <p:cNvSpPr txBox="1"/>
          <p:nvPr/>
        </p:nvSpPr>
        <p:spPr>
          <a:xfrm>
            <a:off x="2000250" y="6139875"/>
            <a:ext cx="7617791" cy="584775"/>
          </a:xfrm>
          <a:prstGeom prst="rect">
            <a:avLst/>
          </a:prstGeom>
          <a:noFill/>
        </p:spPr>
        <p:txBody>
          <a:bodyPr wrap="none" rtlCol="0">
            <a:spAutoFit/>
          </a:bodyPr>
          <a:lstStyle/>
          <a:p>
            <a:r>
              <a:rPr lang="en-US" sz="3200" b="1" dirty="0"/>
              <a:t>If you see something – say something</a:t>
            </a:r>
          </a:p>
        </p:txBody>
      </p:sp>
    </p:spTree>
    <p:extLst>
      <p:ext uri="{BB962C8B-B14F-4D97-AF65-F5344CB8AC3E}">
        <p14:creationId xmlns:p14="http://schemas.microsoft.com/office/powerpoint/2010/main" val="3993580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DEC2E1-B317-4CB0-B552-94A5A8F158B1}"/>
              </a:ext>
            </a:extLst>
          </p:cNvPr>
          <p:cNvSpPr txBox="1"/>
          <p:nvPr/>
        </p:nvSpPr>
        <p:spPr>
          <a:xfrm>
            <a:off x="2571750" y="2371725"/>
            <a:ext cx="6304931" cy="1569660"/>
          </a:xfrm>
          <a:prstGeom prst="rect">
            <a:avLst/>
          </a:prstGeom>
          <a:noFill/>
        </p:spPr>
        <p:txBody>
          <a:bodyPr wrap="none" rtlCol="0">
            <a:spAutoFit/>
          </a:bodyPr>
          <a:lstStyle/>
          <a:p>
            <a:r>
              <a:rPr lang="en-US" sz="9600" dirty="0"/>
              <a:t>Have fun!!</a:t>
            </a:r>
          </a:p>
        </p:txBody>
      </p:sp>
    </p:spTree>
    <p:extLst>
      <p:ext uri="{BB962C8B-B14F-4D97-AF65-F5344CB8AC3E}">
        <p14:creationId xmlns:p14="http://schemas.microsoft.com/office/powerpoint/2010/main" val="727445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491511-C2D0-481B-874F-08E4B53A8579}"/>
              </a:ext>
            </a:extLst>
          </p:cNvPr>
          <p:cNvPicPr>
            <a:picLocks noChangeAspect="1"/>
          </p:cNvPicPr>
          <p:nvPr/>
        </p:nvPicPr>
        <p:blipFill>
          <a:blip r:embed="rId2"/>
          <a:stretch>
            <a:fillRect/>
          </a:stretch>
        </p:blipFill>
        <p:spPr>
          <a:xfrm>
            <a:off x="135462" y="164925"/>
            <a:ext cx="9683239" cy="6247543"/>
          </a:xfrm>
          <a:prstGeom prst="rect">
            <a:avLst/>
          </a:prstGeom>
        </p:spPr>
      </p:pic>
      <p:sp>
        <p:nvSpPr>
          <p:cNvPr id="9" name="TextBox 8">
            <a:extLst>
              <a:ext uri="{FF2B5EF4-FFF2-40B4-BE49-F238E27FC236}">
                <a16:creationId xmlns:a16="http://schemas.microsoft.com/office/drawing/2014/main" id="{C4CE7DD8-C46B-4F3F-BE7B-853BCCC55731}"/>
              </a:ext>
            </a:extLst>
          </p:cNvPr>
          <p:cNvSpPr txBox="1"/>
          <p:nvPr/>
        </p:nvSpPr>
        <p:spPr>
          <a:xfrm>
            <a:off x="2461235" y="6488668"/>
            <a:ext cx="4841390" cy="369332"/>
          </a:xfrm>
          <a:prstGeom prst="rect">
            <a:avLst/>
          </a:prstGeom>
          <a:noFill/>
        </p:spPr>
        <p:txBody>
          <a:bodyPr wrap="none" rtlCol="0">
            <a:spAutoFit/>
          </a:bodyPr>
          <a:lstStyle/>
          <a:p>
            <a:r>
              <a:rPr lang="en-US" dirty="0"/>
              <a:t>Location information provided by Rob Orr</a:t>
            </a:r>
          </a:p>
        </p:txBody>
      </p:sp>
      <p:sp>
        <p:nvSpPr>
          <p:cNvPr id="10" name="TextBox 9">
            <a:extLst>
              <a:ext uri="{FF2B5EF4-FFF2-40B4-BE49-F238E27FC236}">
                <a16:creationId xmlns:a16="http://schemas.microsoft.com/office/drawing/2014/main" id="{C421DECF-D683-4D2A-9A98-327DD0A2689C}"/>
              </a:ext>
            </a:extLst>
          </p:cNvPr>
          <p:cNvSpPr txBox="1"/>
          <p:nvPr/>
        </p:nvSpPr>
        <p:spPr>
          <a:xfrm>
            <a:off x="504825" y="5229225"/>
            <a:ext cx="5069016" cy="369332"/>
          </a:xfrm>
          <a:prstGeom prst="rect">
            <a:avLst/>
          </a:prstGeom>
          <a:noFill/>
        </p:spPr>
        <p:txBody>
          <a:bodyPr wrap="none" rtlCol="0">
            <a:spAutoFit/>
          </a:bodyPr>
          <a:lstStyle/>
          <a:p>
            <a:r>
              <a:rPr lang="en-US" dirty="0">
                <a:solidFill>
                  <a:schemeClr val="bg1"/>
                </a:solidFill>
              </a:rPr>
              <a:t>We will setup here behind the medical tent.</a:t>
            </a:r>
          </a:p>
        </p:txBody>
      </p:sp>
      <p:cxnSp>
        <p:nvCxnSpPr>
          <p:cNvPr id="12" name="Straight Arrow Connector 11">
            <a:extLst>
              <a:ext uri="{FF2B5EF4-FFF2-40B4-BE49-F238E27FC236}">
                <a16:creationId xmlns:a16="http://schemas.microsoft.com/office/drawing/2014/main" id="{7325478F-C41E-4A91-AA1B-51160186AAB8}"/>
              </a:ext>
            </a:extLst>
          </p:cNvPr>
          <p:cNvCxnSpPr>
            <a:cxnSpLocks/>
          </p:cNvCxnSpPr>
          <p:nvPr/>
        </p:nvCxnSpPr>
        <p:spPr>
          <a:xfrm flipV="1">
            <a:off x="4019550" y="3910519"/>
            <a:ext cx="1778135" cy="1344067"/>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1F31358-900F-476E-A8C5-213DCFDFE74A}"/>
              </a:ext>
            </a:extLst>
          </p:cNvPr>
          <p:cNvSpPr txBox="1"/>
          <p:nvPr/>
        </p:nvSpPr>
        <p:spPr>
          <a:xfrm rot="2429965">
            <a:off x="10502765" y="3929522"/>
            <a:ext cx="800219" cy="3194144"/>
          </a:xfrm>
          <a:prstGeom prst="rect">
            <a:avLst/>
          </a:prstGeom>
          <a:noFill/>
        </p:spPr>
        <p:txBody>
          <a:bodyPr vert="vert270" wrap="none" rtlCol="0">
            <a:spAutoFit/>
          </a:bodyPr>
          <a:lstStyle/>
          <a:p>
            <a:r>
              <a:rPr lang="en-US" sz="4000" dirty="0"/>
              <a:t>Our location</a:t>
            </a:r>
          </a:p>
        </p:txBody>
      </p:sp>
    </p:spTree>
    <p:extLst>
      <p:ext uri="{BB962C8B-B14F-4D97-AF65-F5344CB8AC3E}">
        <p14:creationId xmlns:p14="http://schemas.microsoft.com/office/powerpoint/2010/main" val="153253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9E9807-616F-4AB3-B094-3B5AC5723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09" y="73549"/>
            <a:ext cx="8947868" cy="6710901"/>
          </a:xfrm>
          <a:prstGeom prst="rect">
            <a:avLst/>
          </a:prstGeom>
        </p:spPr>
      </p:pic>
      <p:sp>
        <p:nvSpPr>
          <p:cNvPr id="4" name="TextBox 3">
            <a:extLst>
              <a:ext uri="{FF2B5EF4-FFF2-40B4-BE49-F238E27FC236}">
                <a16:creationId xmlns:a16="http://schemas.microsoft.com/office/drawing/2014/main" id="{5468081A-DB04-4923-9240-AE3388904726}"/>
              </a:ext>
            </a:extLst>
          </p:cNvPr>
          <p:cNvSpPr txBox="1"/>
          <p:nvPr/>
        </p:nvSpPr>
        <p:spPr>
          <a:xfrm rot="2429965">
            <a:off x="10502765" y="3929522"/>
            <a:ext cx="800219" cy="3194144"/>
          </a:xfrm>
          <a:prstGeom prst="rect">
            <a:avLst/>
          </a:prstGeom>
          <a:noFill/>
        </p:spPr>
        <p:txBody>
          <a:bodyPr vert="vert270" wrap="none" rtlCol="0">
            <a:spAutoFit/>
          </a:bodyPr>
          <a:lstStyle/>
          <a:p>
            <a:r>
              <a:rPr lang="en-US" sz="4000" dirty="0"/>
              <a:t>Our location</a:t>
            </a:r>
          </a:p>
        </p:txBody>
      </p:sp>
      <p:cxnSp>
        <p:nvCxnSpPr>
          <p:cNvPr id="3" name="Straight Arrow Connector 2">
            <a:extLst>
              <a:ext uri="{FF2B5EF4-FFF2-40B4-BE49-F238E27FC236}">
                <a16:creationId xmlns:a16="http://schemas.microsoft.com/office/drawing/2014/main" id="{635272EA-78A8-1B5B-85D0-297C45AD495D}"/>
              </a:ext>
            </a:extLst>
          </p:cNvPr>
          <p:cNvCxnSpPr>
            <a:cxnSpLocks/>
          </p:cNvCxnSpPr>
          <p:nvPr/>
        </p:nvCxnSpPr>
        <p:spPr>
          <a:xfrm flipH="1" flipV="1">
            <a:off x="6780179" y="4679004"/>
            <a:ext cx="2836550" cy="541196"/>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351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7F9E04-7632-4BD1-984B-FA69F868A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191" y="0"/>
            <a:ext cx="9066738" cy="6800054"/>
          </a:xfrm>
          <a:prstGeom prst="rect">
            <a:avLst/>
          </a:prstGeom>
        </p:spPr>
      </p:pic>
      <p:pic>
        <p:nvPicPr>
          <p:cNvPr id="7" name="Picture 6">
            <a:extLst>
              <a:ext uri="{FF2B5EF4-FFF2-40B4-BE49-F238E27FC236}">
                <a16:creationId xmlns:a16="http://schemas.microsoft.com/office/drawing/2014/main" id="{0E83819C-C94B-44E4-9DB8-D41585D2C7D2}"/>
              </a:ext>
            </a:extLst>
          </p:cNvPr>
          <p:cNvPicPr>
            <a:picLocks noChangeAspect="1"/>
          </p:cNvPicPr>
          <p:nvPr/>
        </p:nvPicPr>
        <p:blipFill>
          <a:blip r:embed="rId3"/>
          <a:stretch>
            <a:fillRect/>
          </a:stretch>
        </p:blipFill>
        <p:spPr>
          <a:xfrm>
            <a:off x="7289937" y="307201"/>
            <a:ext cx="4542972" cy="2857417"/>
          </a:xfrm>
          <a:prstGeom prst="rect">
            <a:avLst/>
          </a:prstGeom>
        </p:spPr>
      </p:pic>
      <p:cxnSp>
        <p:nvCxnSpPr>
          <p:cNvPr id="9" name="Straight Arrow Connector 8">
            <a:extLst>
              <a:ext uri="{FF2B5EF4-FFF2-40B4-BE49-F238E27FC236}">
                <a16:creationId xmlns:a16="http://schemas.microsoft.com/office/drawing/2014/main" id="{F28FEBF4-E3CA-4B3D-A096-A9B821F6B729}"/>
              </a:ext>
            </a:extLst>
          </p:cNvPr>
          <p:cNvCxnSpPr>
            <a:cxnSpLocks/>
          </p:cNvCxnSpPr>
          <p:nvPr/>
        </p:nvCxnSpPr>
        <p:spPr>
          <a:xfrm flipH="1">
            <a:off x="5009745" y="1948070"/>
            <a:ext cx="3545859" cy="113559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CCBF193-061E-48B9-81E4-6C0524E48BDE}"/>
              </a:ext>
            </a:extLst>
          </p:cNvPr>
          <p:cNvSpPr txBox="1"/>
          <p:nvPr/>
        </p:nvSpPr>
        <p:spPr>
          <a:xfrm rot="2429965">
            <a:off x="10502765" y="3929522"/>
            <a:ext cx="800219" cy="3194144"/>
          </a:xfrm>
          <a:prstGeom prst="rect">
            <a:avLst/>
          </a:prstGeom>
          <a:noFill/>
        </p:spPr>
        <p:txBody>
          <a:bodyPr vert="vert270" wrap="none" rtlCol="0">
            <a:spAutoFit/>
          </a:bodyPr>
          <a:lstStyle/>
          <a:p>
            <a:r>
              <a:rPr lang="en-US" sz="4000" dirty="0"/>
              <a:t>Our location</a:t>
            </a:r>
          </a:p>
        </p:txBody>
      </p:sp>
    </p:spTree>
    <p:extLst>
      <p:ext uri="{BB962C8B-B14F-4D97-AF65-F5344CB8AC3E}">
        <p14:creationId xmlns:p14="http://schemas.microsoft.com/office/powerpoint/2010/main" val="2777655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0D6CD1-4358-4F95-87B8-963ACC1B62F7}"/>
              </a:ext>
            </a:extLst>
          </p:cNvPr>
          <p:cNvPicPr>
            <a:picLocks noChangeAspect="1"/>
          </p:cNvPicPr>
          <p:nvPr/>
        </p:nvPicPr>
        <p:blipFill>
          <a:blip r:embed="rId2"/>
          <a:stretch>
            <a:fillRect/>
          </a:stretch>
        </p:blipFill>
        <p:spPr>
          <a:xfrm>
            <a:off x="502309" y="314325"/>
            <a:ext cx="7962181" cy="5943600"/>
          </a:xfrm>
          <a:prstGeom prst="rect">
            <a:avLst/>
          </a:prstGeom>
        </p:spPr>
      </p:pic>
      <p:sp>
        <p:nvSpPr>
          <p:cNvPr id="7" name="TextBox 6">
            <a:extLst>
              <a:ext uri="{FF2B5EF4-FFF2-40B4-BE49-F238E27FC236}">
                <a16:creationId xmlns:a16="http://schemas.microsoft.com/office/drawing/2014/main" id="{35E127A9-9C9D-483A-AF33-25592A4BDA22}"/>
              </a:ext>
            </a:extLst>
          </p:cNvPr>
          <p:cNvSpPr txBox="1"/>
          <p:nvPr/>
        </p:nvSpPr>
        <p:spPr>
          <a:xfrm>
            <a:off x="9229725" y="891659"/>
            <a:ext cx="2313454" cy="369332"/>
          </a:xfrm>
          <a:prstGeom prst="rect">
            <a:avLst/>
          </a:prstGeom>
          <a:noFill/>
        </p:spPr>
        <p:txBody>
          <a:bodyPr wrap="none" rtlCol="0">
            <a:spAutoFit/>
          </a:bodyPr>
          <a:lstStyle/>
          <a:p>
            <a:r>
              <a:rPr lang="en-US" dirty="0"/>
              <a:t>41.87769, -87.67162</a:t>
            </a:r>
          </a:p>
        </p:txBody>
      </p:sp>
      <p:sp>
        <p:nvSpPr>
          <p:cNvPr id="8" name="TextBox 7">
            <a:extLst>
              <a:ext uri="{FF2B5EF4-FFF2-40B4-BE49-F238E27FC236}">
                <a16:creationId xmlns:a16="http://schemas.microsoft.com/office/drawing/2014/main" id="{1D9BE09D-AD26-471D-A0EC-37B78FDE84BD}"/>
              </a:ext>
            </a:extLst>
          </p:cNvPr>
          <p:cNvSpPr txBox="1"/>
          <p:nvPr/>
        </p:nvSpPr>
        <p:spPr>
          <a:xfrm>
            <a:off x="1844058" y="6359009"/>
            <a:ext cx="4916731" cy="369332"/>
          </a:xfrm>
          <a:prstGeom prst="rect">
            <a:avLst/>
          </a:prstGeom>
          <a:noFill/>
        </p:spPr>
        <p:txBody>
          <a:bodyPr wrap="none" rtlCol="0">
            <a:spAutoFit/>
          </a:bodyPr>
          <a:lstStyle/>
          <a:p>
            <a:r>
              <a:rPr lang="en-US" dirty="0">
                <a:hlinkClick r:id="rId3"/>
              </a:rPr>
              <a:t>https://goo.gl/maps/pCMarADNRxo43ZKj7</a:t>
            </a:r>
            <a:endParaRPr lang="en-US" dirty="0"/>
          </a:p>
        </p:txBody>
      </p:sp>
      <p:sp>
        <p:nvSpPr>
          <p:cNvPr id="9" name="TextBox 8">
            <a:extLst>
              <a:ext uri="{FF2B5EF4-FFF2-40B4-BE49-F238E27FC236}">
                <a16:creationId xmlns:a16="http://schemas.microsoft.com/office/drawing/2014/main" id="{28A02A18-9861-4EDC-9A8B-715EF39943A7}"/>
              </a:ext>
            </a:extLst>
          </p:cNvPr>
          <p:cNvSpPr txBox="1"/>
          <p:nvPr/>
        </p:nvSpPr>
        <p:spPr>
          <a:xfrm rot="2429965">
            <a:off x="10502765" y="3929522"/>
            <a:ext cx="800219" cy="3194144"/>
          </a:xfrm>
          <a:prstGeom prst="rect">
            <a:avLst/>
          </a:prstGeom>
          <a:noFill/>
        </p:spPr>
        <p:txBody>
          <a:bodyPr vert="vert270" wrap="none" rtlCol="0">
            <a:spAutoFit/>
          </a:bodyPr>
          <a:lstStyle/>
          <a:p>
            <a:r>
              <a:rPr lang="en-US" sz="4000" dirty="0"/>
              <a:t>Our location</a:t>
            </a:r>
          </a:p>
        </p:txBody>
      </p:sp>
      <p:cxnSp>
        <p:nvCxnSpPr>
          <p:cNvPr id="2" name="Straight Arrow Connector 1">
            <a:extLst>
              <a:ext uri="{FF2B5EF4-FFF2-40B4-BE49-F238E27FC236}">
                <a16:creationId xmlns:a16="http://schemas.microsoft.com/office/drawing/2014/main" id="{43D4B999-5B12-F14F-FCEC-A340E5382B0B}"/>
              </a:ext>
            </a:extLst>
          </p:cNvPr>
          <p:cNvCxnSpPr>
            <a:cxnSpLocks/>
          </p:cNvCxnSpPr>
          <p:nvPr/>
        </p:nvCxnSpPr>
        <p:spPr>
          <a:xfrm flipH="1" flipV="1">
            <a:off x="4513634" y="3725694"/>
            <a:ext cx="4844375" cy="62257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719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79ACC7-895A-4E0C-A69E-B3F113B6166D}"/>
              </a:ext>
            </a:extLst>
          </p:cNvPr>
          <p:cNvPicPr>
            <a:picLocks noChangeAspect="1"/>
          </p:cNvPicPr>
          <p:nvPr/>
        </p:nvPicPr>
        <p:blipFill>
          <a:blip r:embed="rId2"/>
          <a:stretch>
            <a:fillRect/>
          </a:stretch>
        </p:blipFill>
        <p:spPr>
          <a:xfrm>
            <a:off x="485775" y="357187"/>
            <a:ext cx="10953750" cy="6143625"/>
          </a:xfrm>
          <a:prstGeom prst="rect">
            <a:avLst/>
          </a:prstGeom>
        </p:spPr>
      </p:pic>
      <p:sp>
        <p:nvSpPr>
          <p:cNvPr id="4" name="TextBox 3">
            <a:extLst>
              <a:ext uri="{FF2B5EF4-FFF2-40B4-BE49-F238E27FC236}">
                <a16:creationId xmlns:a16="http://schemas.microsoft.com/office/drawing/2014/main" id="{B0AC9135-B363-415B-89EB-B23A63056E9B}"/>
              </a:ext>
            </a:extLst>
          </p:cNvPr>
          <p:cNvSpPr txBox="1"/>
          <p:nvPr/>
        </p:nvSpPr>
        <p:spPr>
          <a:xfrm>
            <a:off x="2971800" y="6500812"/>
            <a:ext cx="5279009" cy="369332"/>
          </a:xfrm>
          <a:prstGeom prst="rect">
            <a:avLst/>
          </a:prstGeom>
          <a:noFill/>
        </p:spPr>
        <p:txBody>
          <a:bodyPr wrap="none" rtlCol="0">
            <a:spAutoFit/>
          </a:bodyPr>
          <a:lstStyle/>
          <a:p>
            <a:r>
              <a:rPr lang="en-US" dirty="0"/>
              <a:t>Street view:  Looking south from Jackson Blvd.</a:t>
            </a:r>
          </a:p>
        </p:txBody>
      </p:sp>
      <p:sp>
        <p:nvSpPr>
          <p:cNvPr id="7" name="TextBox 6">
            <a:extLst>
              <a:ext uri="{FF2B5EF4-FFF2-40B4-BE49-F238E27FC236}">
                <a16:creationId xmlns:a16="http://schemas.microsoft.com/office/drawing/2014/main" id="{B2396B48-9E99-4810-88A8-058B3BC72FF5}"/>
              </a:ext>
            </a:extLst>
          </p:cNvPr>
          <p:cNvSpPr txBox="1"/>
          <p:nvPr/>
        </p:nvSpPr>
        <p:spPr>
          <a:xfrm rot="2429965">
            <a:off x="10502765" y="3929522"/>
            <a:ext cx="800219" cy="3194144"/>
          </a:xfrm>
          <a:prstGeom prst="rect">
            <a:avLst/>
          </a:prstGeom>
          <a:noFill/>
        </p:spPr>
        <p:txBody>
          <a:bodyPr vert="vert270" wrap="none" rtlCol="0">
            <a:spAutoFit/>
          </a:bodyPr>
          <a:lstStyle/>
          <a:p>
            <a:r>
              <a:rPr lang="en-US" sz="4000" dirty="0"/>
              <a:t>Our location</a:t>
            </a:r>
          </a:p>
        </p:txBody>
      </p:sp>
    </p:spTree>
    <p:extLst>
      <p:ext uri="{BB962C8B-B14F-4D97-AF65-F5344CB8AC3E}">
        <p14:creationId xmlns:p14="http://schemas.microsoft.com/office/powerpoint/2010/main" val="3205004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D5EB-0FA1-41E5-A558-B6C80A96B220}"/>
              </a:ext>
            </a:extLst>
          </p:cNvPr>
          <p:cNvSpPr>
            <a:spLocks noGrp="1"/>
          </p:cNvSpPr>
          <p:nvPr>
            <p:ph type="title"/>
          </p:nvPr>
        </p:nvSpPr>
        <p:spPr/>
        <p:txBody>
          <a:bodyPr/>
          <a:lstStyle/>
          <a:p>
            <a:r>
              <a:rPr lang="en-US" dirty="0"/>
              <a:t>General radio notes</a:t>
            </a:r>
          </a:p>
        </p:txBody>
      </p:sp>
      <p:sp>
        <p:nvSpPr>
          <p:cNvPr id="3" name="TextBox 2">
            <a:extLst>
              <a:ext uri="{FF2B5EF4-FFF2-40B4-BE49-F238E27FC236}">
                <a16:creationId xmlns:a16="http://schemas.microsoft.com/office/drawing/2014/main" id="{68427CBD-5D04-4588-A88C-5A2B170EECF8}"/>
              </a:ext>
            </a:extLst>
          </p:cNvPr>
          <p:cNvSpPr txBox="1"/>
          <p:nvPr/>
        </p:nvSpPr>
        <p:spPr>
          <a:xfrm>
            <a:off x="415636" y="581025"/>
            <a:ext cx="11139055" cy="4524315"/>
          </a:xfrm>
          <a:prstGeom prst="rect">
            <a:avLst/>
          </a:prstGeom>
          <a:noFill/>
        </p:spPr>
        <p:txBody>
          <a:bodyPr wrap="square" rtlCol="0">
            <a:spAutoFit/>
          </a:bodyPr>
          <a:lstStyle/>
          <a:p>
            <a:r>
              <a:rPr lang="en-US" sz="1800" b="0" i="0" u="none" strike="noStrike" baseline="0" dirty="0">
                <a:solidFill>
                  <a:srgbClr val="000000"/>
                </a:solidFill>
                <a:latin typeface="Calibri" panose="020F0502020204030204" pitchFamily="34" charset="0"/>
              </a:rPr>
              <a:t>When initiating radio contact, </a:t>
            </a:r>
            <a:r>
              <a:rPr lang="en-US" sz="1800" b="1" i="0" u="none" strike="noStrike" baseline="0" dirty="0">
                <a:solidFill>
                  <a:srgbClr val="000000"/>
                </a:solidFill>
                <a:latin typeface="Calibri" panose="020F0502020204030204" pitchFamily="34" charset="0"/>
              </a:rPr>
              <a:t>call the called party first, and then give your tactical call</a:t>
            </a:r>
          </a:p>
          <a:p>
            <a:r>
              <a:rPr lang="en-US" sz="1800" b="0" i="0" u="none" strike="noStrike" baseline="0" dirty="0">
                <a:solidFill>
                  <a:srgbClr val="000000"/>
                </a:solidFill>
                <a:latin typeface="Calibri" panose="020F0502020204030204" pitchFamily="34" charset="0"/>
              </a:rPr>
              <a:t>For example for us: "Log Net, Med 12", </a:t>
            </a:r>
            <a:r>
              <a:rPr lang="en-US" sz="1800" b="0" i="1" u="none" strike="noStrike" baseline="0" dirty="0">
                <a:solidFill>
                  <a:srgbClr val="000000"/>
                </a:solidFill>
                <a:latin typeface="Calibri" panose="020F0502020204030204" pitchFamily="34" charset="0"/>
              </a:rPr>
              <a:t>not </a:t>
            </a:r>
            <a:r>
              <a:rPr lang="en-US" sz="1800" b="0" i="0" u="none" strike="noStrike" baseline="0" dirty="0">
                <a:solidFill>
                  <a:srgbClr val="000000"/>
                </a:solidFill>
                <a:latin typeface="Calibri" panose="020F0502020204030204" pitchFamily="34" charset="0"/>
              </a:rPr>
              <a:t>"Med 12 to Log Net Control." </a:t>
            </a:r>
          </a:p>
          <a:p>
            <a:pPr marL="742950" lvl="1" indent="-285750">
              <a:buFont typeface="Arial" panose="020B0604020202020204" pitchFamily="34" charset="0"/>
              <a:buChar char="•"/>
            </a:pPr>
            <a:r>
              <a:rPr lang="en-US" b="0" i="0" u="none" strike="noStrike" baseline="0" dirty="0">
                <a:solidFill>
                  <a:srgbClr val="000000"/>
                </a:solidFill>
                <a:latin typeface="Calibri" panose="020F0502020204030204" pitchFamily="34" charset="0"/>
              </a:rPr>
              <a:t>This is referred to as the “</a:t>
            </a:r>
            <a:r>
              <a:rPr lang="en-US" b="1" i="0" u="none" strike="noStrike" baseline="0" dirty="0">
                <a:solidFill>
                  <a:srgbClr val="000000"/>
                </a:solidFill>
                <a:latin typeface="Calibri" panose="020F0502020204030204" pitchFamily="34" charset="0"/>
              </a:rPr>
              <a:t>Hey you, it’s me</a:t>
            </a:r>
            <a:r>
              <a:rPr lang="en-US" b="0" i="0" u="none" strike="noStrike" baseline="0" dirty="0">
                <a:solidFill>
                  <a:srgbClr val="000000"/>
                </a:solidFill>
                <a:latin typeface="Calibri" panose="020F0502020204030204" pitchFamily="34" charset="0"/>
              </a:rPr>
              <a:t>” format. </a:t>
            </a:r>
          </a:p>
          <a:p>
            <a:endParaRPr lang="en-US" sz="1800" b="0" i="0" u="none" strike="noStrike" baseline="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Remember to hold the push-to-talk for one-second before transmitting. </a:t>
            </a: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Always name the Net Control you are calling. </a:t>
            </a: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Think of what you need to say, and then say it. Don't compose your message on-the-air. </a:t>
            </a: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Be clear and concise. Always use plain language.</a:t>
            </a: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Make sure every message is acknowledged. Repeat message to confirm. </a:t>
            </a: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Close your conversation with a simple: Understood, Clear, Message received, or simply, Thank you. End with your call sign. </a:t>
            </a: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Remember - The world is listening to everything you say. </a:t>
            </a: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Do not use proper names over the air: Never refer to the medical Doc in charge by name. He is called Top Doc. </a:t>
            </a: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Do not use ham jargon, "10"-codes, etc. Use "message received" for QSL. Use "affirmative" and "negative", "roger", "over", "say again", and so on. Always use plain language. </a:t>
            </a: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Use Break Tags (as described below). </a:t>
            </a:r>
          </a:p>
        </p:txBody>
      </p:sp>
    </p:spTree>
    <p:extLst>
      <p:ext uri="{BB962C8B-B14F-4D97-AF65-F5344CB8AC3E}">
        <p14:creationId xmlns:p14="http://schemas.microsoft.com/office/powerpoint/2010/main" val="3472848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D5EB-0FA1-41E5-A558-B6C80A96B220}"/>
              </a:ext>
            </a:extLst>
          </p:cNvPr>
          <p:cNvSpPr>
            <a:spLocks noGrp="1"/>
          </p:cNvSpPr>
          <p:nvPr>
            <p:ph type="title"/>
          </p:nvPr>
        </p:nvSpPr>
        <p:spPr/>
        <p:txBody>
          <a:bodyPr/>
          <a:lstStyle/>
          <a:p>
            <a:r>
              <a:rPr lang="en-US" dirty="0"/>
              <a:t>Medical Net</a:t>
            </a:r>
          </a:p>
        </p:txBody>
      </p:sp>
      <p:sp>
        <p:nvSpPr>
          <p:cNvPr id="3" name="TextBox 2">
            <a:extLst>
              <a:ext uri="{FF2B5EF4-FFF2-40B4-BE49-F238E27FC236}">
                <a16:creationId xmlns:a16="http://schemas.microsoft.com/office/drawing/2014/main" id="{68427CBD-5D04-4588-A88C-5A2B170EECF8}"/>
              </a:ext>
            </a:extLst>
          </p:cNvPr>
          <p:cNvSpPr txBox="1"/>
          <p:nvPr/>
        </p:nvSpPr>
        <p:spPr>
          <a:xfrm>
            <a:off x="415636" y="581025"/>
            <a:ext cx="11139055" cy="2031325"/>
          </a:xfrm>
          <a:prstGeom prst="rect">
            <a:avLst/>
          </a:prstGeom>
          <a:noFill/>
        </p:spPr>
        <p:txBody>
          <a:bodyPr wrap="square" rtlCol="0">
            <a:spAutoFit/>
          </a:bodyPr>
          <a:lstStyle/>
          <a:p>
            <a:r>
              <a:rPr lang="en-US" sz="1800" b="0" i="0" u="none" strike="noStrike" baseline="0" dirty="0">
                <a:solidFill>
                  <a:srgbClr val="000000"/>
                </a:solidFill>
                <a:latin typeface="Calibri" panose="020F0502020204030204" pitchFamily="34" charset="0"/>
              </a:rPr>
              <a:t>Med Net communications are typically for an ambulance dispatch to take a patient to a hospital or a different medical facility. When you call in with a report please provide: </a:t>
            </a:r>
          </a:p>
          <a:p>
            <a:r>
              <a:rPr lang="en-US" sz="1800" b="0" i="0" u="none" strike="noStrike" baseline="0" dirty="0">
                <a:solidFill>
                  <a:srgbClr val="000000"/>
                </a:solidFill>
                <a:latin typeface="Calibri" panose="020F0502020204030204" pitchFamily="34" charset="0"/>
              </a:rPr>
              <a:t>• Runner’s bib number – </a:t>
            </a:r>
            <a:r>
              <a:rPr lang="en-US" sz="1800" b="1" i="0" u="none" strike="noStrike" baseline="0" dirty="0">
                <a:solidFill>
                  <a:srgbClr val="000000"/>
                </a:solidFill>
                <a:latin typeface="Calibri" panose="020F0502020204030204" pitchFamily="34" charset="0"/>
              </a:rPr>
              <a:t>no names</a:t>
            </a:r>
          </a:p>
          <a:p>
            <a:r>
              <a:rPr lang="en-US" sz="1800" b="0" i="0" u="none" strike="noStrike" baseline="0" dirty="0">
                <a:solidFill>
                  <a:srgbClr val="000000"/>
                </a:solidFill>
                <a:latin typeface="Calibri" panose="020F0502020204030204" pitchFamily="34" charset="0"/>
              </a:rPr>
              <a:t>• Condition (reason for transport in very simple terms, broken leg, exhaustion) and </a:t>
            </a:r>
          </a:p>
          <a:p>
            <a:r>
              <a:rPr lang="en-US" sz="1800" b="0" i="0" u="none" strike="noStrike" baseline="0" dirty="0">
                <a:solidFill>
                  <a:srgbClr val="000000"/>
                </a:solidFill>
                <a:latin typeface="Calibri" panose="020F0502020204030204" pitchFamily="34" charset="0"/>
              </a:rPr>
              <a:t>• Your location – </a:t>
            </a:r>
            <a:r>
              <a:rPr lang="en-US" sz="1800" b="1" i="0" u="none" strike="noStrike" baseline="0" dirty="0">
                <a:solidFill>
                  <a:srgbClr val="000000"/>
                </a:solidFill>
                <a:latin typeface="Calibri" panose="020F0502020204030204" pitchFamily="34" charset="0"/>
              </a:rPr>
              <a:t>CMT12</a:t>
            </a:r>
            <a:r>
              <a:rPr lang="en-US" sz="1800" b="0" i="0" u="none" strike="noStrike" baseline="0" dirty="0">
                <a:solidFill>
                  <a:srgbClr val="000000"/>
                </a:solidFill>
                <a:latin typeface="Calibri" panose="020F0502020204030204" pitchFamily="34" charset="0"/>
              </a:rPr>
              <a:t>.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At each Course Medical Tent, we typically have one mobile radio operator to monitor this channel for your location. </a:t>
            </a:r>
            <a:endParaRPr lang="en-US" dirty="0"/>
          </a:p>
        </p:txBody>
      </p:sp>
    </p:spTree>
    <p:extLst>
      <p:ext uri="{BB962C8B-B14F-4D97-AF65-F5344CB8AC3E}">
        <p14:creationId xmlns:p14="http://schemas.microsoft.com/office/powerpoint/2010/main" val="3611787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D5EB-0FA1-41E5-A558-B6C80A96B220}"/>
              </a:ext>
            </a:extLst>
          </p:cNvPr>
          <p:cNvSpPr>
            <a:spLocks noGrp="1"/>
          </p:cNvSpPr>
          <p:nvPr>
            <p:ph type="title"/>
          </p:nvPr>
        </p:nvSpPr>
        <p:spPr/>
        <p:txBody>
          <a:bodyPr/>
          <a:lstStyle/>
          <a:p>
            <a:r>
              <a:rPr lang="en-US" dirty="0"/>
              <a:t>Logistics Net</a:t>
            </a:r>
          </a:p>
        </p:txBody>
      </p:sp>
      <p:sp>
        <p:nvSpPr>
          <p:cNvPr id="3" name="TextBox 2">
            <a:extLst>
              <a:ext uri="{FF2B5EF4-FFF2-40B4-BE49-F238E27FC236}">
                <a16:creationId xmlns:a16="http://schemas.microsoft.com/office/drawing/2014/main" id="{68427CBD-5D04-4588-A88C-5A2B170EECF8}"/>
              </a:ext>
            </a:extLst>
          </p:cNvPr>
          <p:cNvSpPr txBox="1"/>
          <p:nvPr/>
        </p:nvSpPr>
        <p:spPr>
          <a:xfrm>
            <a:off x="415636" y="581025"/>
            <a:ext cx="11139055" cy="4247317"/>
          </a:xfrm>
          <a:prstGeom prst="rect">
            <a:avLst/>
          </a:prstGeom>
          <a:noFill/>
        </p:spPr>
        <p:txBody>
          <a:bodyPr wrap="square" rtlCol="0">
            <a:spAutoFit/>
          </a:bodyPr>
          <a:lstStyle/>
          <a:p>
            <a:r>
              <a:rPr lang="en-US" sz="1800" b="1" i="0" u="none" strike="noStrike" baseline="0" dirty="0">
                <a:solidFill>
                  <a:srgbClr val="000000"/>
                </a:solidFill>
                <a:latin typeface="Calibri" panose="020F0502020204030204" pitchFamily="34" charset="0"/>
              </a:rPr>
              <a:t>A. Medical Supplies</a:t>
            </a:r>
            <a:r>
              <a:rPr lang="en-US" sz="1800" b="0" i="0" u="none" strike="noStrike" baseline="0" dirty="0">
                <a:solidFill>
                  <a:srgbClr val="000000"/>
                </a:solidFill>
                <a:latin typeface="Calibri" panose="020F0502020204030204" pitchFamily="34" charset="0"/>
              </a:rPr>
              <a:t>. This can be almost anything from…do you have enough supplies? Keep in mind that it is often not easy or practical to get more supplies to you once the event has started. We will do our best, but it can be very challenging – and take time. </a:t>
            </a:r>
          </a:p>
          <a:p>
            <a:endParaRPr lang="en-US" sz="1800" b="1"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B. Police or Fire Dept support. </a:t>
            </a:r>
            <a:r>
              <a:rPr lang="en-US" sz="1800" b="0" i="0" u="none" strike="noStrike" baseline="0" dirty="0">
                <a:solidFill>
                  <a:srgbClr val="000000"/>
                </a:solidFill>
                <a:latin typeface="Calibri" panose="020F0502020204030204" pitchFamily="34" charset="0"/>
              </a:rPr>
              <a:t>Do you need a hydrant opened? Do you need crowd control? </a:t>
            </a:r>
          </a:p>
          <a:p>
            <a:endParaRPr lang="en-US" sz="1800" b="1"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C. </a:t>
            </a:r>
            <a:r>
              <a:rPr lang="en-US" sz="1800" b="0" i="0" u="none" strike="noStrike" baseline="0" dirty="0">
                <a:solidFill>
                  <a:srgbClr val="000000"/>
                </a:solidFill>
                <a:latin typeface="Calibri" panose="020F0502020204030204" pitchFamily="34" charset="0"/>
              </a:rPr>
              <a:t>S</a:t>
            </a:r>
            <a:r>
              <a:rPr lang="en-US" sz="1800" b="1" i="0" u="none" strike="noStrike" baseline="0" dirty="0">
                <a:solidFill>
                  <a:srgbClr val="000000"/>
                </a:solidFill>
                <a:latin typeface="Calibri" panose="020F0502020204030204" pitchFamily="34" charset="0"/>
              </a:rPr>
              <a:t>tress and Pace measures. </a:t>
            </a:r>
            <a:r>
              <a:rPr lang="en-US" sz="1800" b="0" i="0" u="none" strike="noStrike" baseline="0" dirty="0">
                <a:solidFill>
                  <a:srgbClr val="000000"/>
                </a:solidFill>
                <a:latin typeface="Calibri" panose="020F0502020204030204" pitchFamily="34" charset="0"/>
              </a:rPr>
              <a:t>Every 30 minutes, we will request reports via the Log Nets from each Course Medical Tent for data you collect from your medical team. We might increase the polling for the last 9 stations to every 15 minutes, if demand is high. One member of your team must find the person from the medical team in charge of collecting this information (more details are in the “Assignments – Details” section of this Guidebook.) Work out a method that works for your team. </a:t>
            </a:r>
          </a:p>
          <a:p>
            <a:endParaRPr lang="en-US"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D. EAS flags</a:t>
            </a:r>
            <a:r>
              <a:rPr lang="en-US" sz="1800" b="0" i="0" u="none" strike="noStrike" baseline="0" dirty="0">
                <a:solidFill>
                  <a:srgbClr val="000000"/>
                </a:solidFill>
                <a:latin typeface="Calibri" panose="020F0502020204030204" pitchFamily="34" charset="0"/>
              </a:rPr>
              <a:t>. Event Alert System. Each ham station/Course Medical Tent is responsible for displaying the proper colored flag letting people know the condition of the course. You will be told what color should be flying. Improvise a solution if your EAS flag does not have a stand that works! See APPENDIX A FOR DETAILS ON EAS </a:t>
            </a:r>
          </a:p>
        </p:txBody>
      </p:sp>
    </p:spTree>
    <p:extLst>
      <p:ext uri="{BB962C8B-B14F-4D97-AF65-F5344CB8AC3E}">
        <p14:creationId xmlns:p14="http://schemas.microsoft.com/office/powerpoint/2010/main" val="1393234111"/>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1079</TotalTime>
  <Words>1450</Words>
  <Application>Microsoft Office PowerPoint</Application>
  <PresentationFormat>Widescreen</PresentationFormat>
  <Paragraphs>97</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Wingdings 3</vt:lpstr>
      <vt:lpstr>Slice</vt:lpstr>
      <vt:lpstr>Course Medical TEAM 12</vt:lpstr>
      <vt:lpstr>PowerPoint Presentation</vt:lpstr>
      <vt:lpstr>PowerPoint Presentation</vt:lpstr>
      <vt:lpstr>PowerPoint Presentation</vt:lpstr>
      <vt:lpstr>PowerPoint Presentation</vt:lpstr>
      <vt:lpstr>PowerPoint Presentation</vt:lpstr>
      <vt:lpstr>General radio notes</vt:lpstr>
      <vt:lpstr>Medical Net</vt:lpstr>
      <vt:lpstr>Logistics Net</vt:lpstr>
      <vt:lpstr>Logistics Net</vt:lpstr>
      <vt:lpstr>Logistics Net -  break tags</vt:lpstr>
      <vt:lpstr>Logistics Net - Pace</vt:lpstr>
      <vt:lpstr>Logistics Net - stress</vt:lpstr>
      <vt:lpstr>Be prepared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Davies</dc:creator>
  <cp:lastModifiedBy>Bill Davies</cp:lastModifiedBy>
  <cp:revision>17</cp:revision>
  <dcterms:created xsi:type="dcterms:W3CDTF">2021-09-28T01:51:34Z</dcterms:created>
  <dcterms:modified xsi:type="dcterms:W3CDTF">2022-09-21T10:34:02Z</dcterms:modified>
</cp:coreProperties>
</file>